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Advent Pro SemiBold"/>
      <p:regular r:id="rId34"/>
      <p:bold r:id="rId35"/>
      <p:italic r:id="rId36"/>
      <p:boldItalic r:id="rId37"/>
    </p:embeddedFont>
    <p:embeddedFont>
      <p:font typeface="Roboto"/>
      <p:regular r:id="rId38"/>
      <p:bold r:id="rId39"/>
      <p:italic r:id="rId40"/>
      <p:boldItalic r:id="rId41"/>
    </p:embeddedFont>
    <p:embeddedFont>
      <p:font typeface="Fira Sans Extra Condensed Medium"/>
      <p:regular r:id="rId42"/>
      <p:bold r:id="rId43"/>
      <p:italic r:id="rId44"/>
      <p:boldItalic r:id="rId45"/>
    </p:embeddedFont>
    <p:embeddedFont>
      <p:font typeface="Fira Sans Condensed Medium"/>
      <p:regular r:id="rId46"/>
      <p:bold r:id="rId47"/>
      <p:italic r:id="rId48"/>
      <p:boldItalic r:id="rId49"/>
    </p:embeddedFont>
    <p:embeddedFont>
      <p:font typeface="Maven Pro"/>
      <p:regular r:id="rId50"/>
      <p:bold r:id="rId51"/>
    </p:embeddedFont>
    <p:embeddedFont>
      <p:font typeface="Share Tech"/>
      <p:regular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FiraSansExtraCondensedMedium-regular.fntdata"/><Relationship Id="rId41" Type="http://schemas.openxmlformats.org/officeDocument/2006/relationships/font" Target="fonts/Roboto-boldItalic.fntdata"/><Relationship Id="rId44" Type="http://schemas.openxmlformats.org/officeDocument/2006/relationships/font" Target="fonts/FiraSansExtraCondensedMedium-italic.fntdata"/><Relationship Id="rId43" Type="http://schemas.openxmlformats.org/officeDocument/2006/relationships/font" Target="fonts/FiraSansExtraCondensedMedium-bold.fntdata"/><Relationship Id="rId46" Type="http://schemas.openxmlformats.org/officeDocument/2006/relationships/font" Target="fonts/FiraSansCondensedMedium-regular.fntdata"/><Relationship Id="rId45" Type="http://schemas.openxmlformats.org/officeDocument/2006/relationships/font" Target="fonts/FiraSansExtraCondensed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FiraSansCondensedMedium-italic.fntdata"/><Relationship Id="rId47" Type="http://schemas.openxmlformats.org/officeDocument/2006/relationships/font" Target="fonts/FiraSansCondensedMedium-bold.fntdata"/><Relationship Id="rId49" Type="http://schemas.openxmlformats.org/officeDocument/2006/relationships/font" Target="fonts/FiraSansCondensed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AdventProSemiBold-bold.fntdata"/><Relationship Id="rId34" Type="http://schemas.openxmlformats.org/officeDocument/2006/relationships/font" Target="fonts/AdventProSemiBold-regular.fntdata"/><Relationship Id="rId37" Type="http://schemas.openxmlformats.org/officeDocument/2006/relationships/font" Target="fonts/AdventProSemiBold-boldItalic.fntdata"/><Relationship Id="rId36" Type="http://schemas.openxmlformats.org/officeDocument/2006/relationships/font" Target="fonts/AdventProSemiBold-italic.fntdata"/><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avenPro-bold.fntdata"/><Relationship Id="rId50" Type="http://schemas.openxmlformats.org/officeDocument/2006/relationships/font" Target="fonts/MavenPro-regular.fntdata"/><Relationship Id="rId52" Type="http://schemas.openxmlformats.org/officeDocument/2006/relationships/font" Target="fonts/ShareTech-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8306a66ecd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8306a66ecd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Chaitanya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8ccac6d2e6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6" name="Google Shape;616;g28ccac6d2e6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Sherif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8ccac6d2e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8" name="Google Shape;628;g28ccac6d2e6_0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Sherif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8ccac6d2e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 name="Google Shape;640;g28ccac6d2e6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Sherif</a:t>
            </a:r>
            <a:endParaRPr/>
          </a:p>
          <a:p>
            <a:pPr indent="0" lvl="0" marL="0" rtl="0" algn="l">
              <a:lnSpc>
                <a:spcPct val="100000"/>
              </a:lnSpc>
              <a:spcBef>
                <a:spcPts val="0"/>
              </a:spcBef>
              <a:spcAft>
                <a:spcPts val="0"/>
              </a:spcAft>
              <a:buSzPts val="1100"/>
              <a:buNone/>
            </a:pPr>
            <a:r>
              <a:rPr lang="en"/>
              <a:t>Authentication is handled by Google which removes the need for us to store user passwords and deal with them in our back end. Communication between components in Heroku has SSL handled automatically. We chose to use existing solutions for main security functionalities because they are trusted and tested. We decided it was better to do that than roll our own solution.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906ef0c9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906ef0c9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8ccac6d2e6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9" name="Google Shape;659;g28ccac6d2e6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Sean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8ccac6d2e6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2" name="Google Shape;672;g28ccac6d2e6_0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Sean - The primary means of communication between the back and front end was a series of rest APIs for adding users, income, and expenses, updating users, and any other functionality needed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28ccac6d2e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5" name="Google Shape;685;g28ccac6d2e6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Mali</a:t>
            </a:r>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For our project, we have written Unit and Integration tests for the back end code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Unit tests were written by the developers with JUnit5 and Mockito</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Integration tests were written by the QA leader with JUnit5, Mockito, and Spring Mock MVC. </a:t>
            </a:r>
            <a:endParaRPr sz="9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28ccac6d2e6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1" name="Google Shape;701;g28ccac6d2e6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Here’s our Testing Metrics Report. We’ve have 99/99 automated tests passing.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metrics report breaks down the tests by class type. So here we have metrics for our different  Controller, Service, Mapper, Validator, and Common classes.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have tests covering 100% of all </a:t>
            </a:r>
            <a:r>
              <a:rPr lang="en">
                <a:solidFill>
                  <a:schemeClr val="dk1"/>
                </a:solidFill>
              </a:rPr>
              <a:t>classes and methods</a:t>
            </a: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On the right we a screenshot of our generated Testing Report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90718a67d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4" name="Google Shape;714;g290718a67dc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Here are a couple testing </a:t>
            </a:r>
            <a:r>
              <a:rPr lang="en">
                <a:solidFill>
                  <a:schemeClr val="dk1"/>
                </a:solidFill>
              </a:rPr>
              <a:t>examples, on the left, is an example</a:t>
            </a:r>
            <a:r>
              <a:rPr lang="en">
                <a:solidFill>
                  <a:schemeClr val="dk1"/>
                </a:solidFill>
              </a:rPr>
              <a:t> of an Integration test, that tests the “/expenses/{userId}” endpoint of the Expense Controller. This was written with Junit mockito and mockMVC</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In this test, a mock list of expenses and a mock userId are created. The expenseService findAllByUserId method is mocked to return the mock expenses. And then a GET request to “/expenses/{userId}” endpoint is simulated with userId, startDate, and endDate as parameters.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The test then asserts that the response is 200, Ok.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28ccac6d2e6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7" name="Google Shape;727;g28ccac6d2e6_0_1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In addition to our automated tests, we completed a number of manual tests throughout the course of development. Our manual tests were either completed with Postman or with our User Interface. On the left, is our Manual Testing Report of API calls with Postman. And on the right is an </a:t>
            </a:r>
            <a:r>
              <a:rPr lang="en">
                <a:solidFill>
                  <a:schemeClr val="dk1"/>
                </a:solidFill>
              </a:rPr>
              <a:t>example</a:t>
            </a:r>
            <a:r>
              <a:rPr lang="en">
                <a:solidFill>
                  <a:schemeClr val="dk1"/>
                </a:solidFill>
              </a:rPr>
              <a:t> of a manual test with our User Interface. Here a </a:t>
            </a:r>
            <a:r>
              <a:rPr lang="en">
                <a:solidFill>
                  <a:schemeClr val="dk1"/>
                </a:solidFill>
              </a:rPr>
              <a:t>developer</a:t>
            </a:r>
            <a:r>
              <a:rPr lang="en">
                <a:solidFill>
                  <a:schemeClr val="dk1"/>
                </a:solidFill>
              </a:rPr>
              <a:t> is first </a:t>
            </a:r>
            <a:r>
              <a:rPr lang="en">
                <a:solidFill>
                  <a:schemeClr val="dk1"/>
                </a:solidFill>
              </a:rPr>
              <a:t>inputting</a:t>
            </a:r>
            <a:r>
              <a:rPr lang="en">
                <a:solidFill>
                  <a:schemeClr val="dk1"/>
                </a:solidFill>
              </a:rPr>
              <a:t> income data to the Add Income form and then hitting subit. The developer then checks the browser console for success or failure messages and also checks the DB to see that the information was successfully saved.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a:t>
            </a:r>
            <a:r>
              <a:rPr lang="en">
                <a:solidFill>
                  <a:schemeClr val="dk1"/>
                </a:solidFill>
              </a:rPr>
              <a:t>originally</a:t>
            </a:r>
            <a:r>
              <a:rPr lang="en">
                <a:solidFill>
                  <a:schemeClr val="dk1"/>
                </a:solidFill>
              </a:rPr>
              <a:t> hoped to implement acceptance test with cucumber, although given the timeframe and our priorities we focused on unit and integration testing.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8306a66ecd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g28306a66ecd_0_6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Chaitanya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28ccac6d2e6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1" name="Google Shape;741;g28ccac6d2e6_0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8ccac6d2e6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4" name="Google Shape;754;g28ccac6d2e6_0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Clyde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28ccac6d2e6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7" name="Google Shape;767;g28ccac6d2e6_0_2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Clyde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28ccac6d2e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8" name="Google Shape;788;g28ccac6d2e6_0_1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Brian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28ccac6d2e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1" name="Google Shape;801;g28ccac6d2e6_0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Brian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28ccac6d2e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4" name="Google Shape;814;g28ccac6d2e6_0_1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Brian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28ccac6d2e6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6" name="Google Shape;826;g28ccac6d2e6_0_1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sz="1200">
                <a:solidFill>
                  <a:schemeClr val="dk1"/>
                </a:solidFill>
              </a:rPr>
              <a:t>Since a lot of different deployment and authentication tools have other tools that they work best with, it could be beneficial to look through those end items a bit at the beginning in order to better set up your code to align with those tools at the end.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Having such an open ended project can make it difficult to select all of the tools needed to get started so having some of those predefined like you would likely find in a workplace would be helpful for the initial progress of the project</a:t>
            </a:r>
            <a:endParaRPr sz="12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28ccac6d2e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8" name="Google Shape;838;g28ccac6d2e6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8caa57e4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g28caa57e4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Chaitanya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28ccac6d2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2" name="Google Shape;542;g28ccac6d2e6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Chaitanya </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I'm thrilled to introduce you to "Pennywise," a budgeting application designed to transform the way we manage our finances. In a world filled with financial complexities, Pennywise empowers users with a simple, intuitive, and efficient solution to handle their income, expenses, and financial goals.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Our application is more than just numbers; it's about your financial well-being. Here's a glimpse of what Pennywise brings to the table:</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1. Account Setup: Getting started with Pennywise is a breeze. We've simplified the setup process with google authentication to help you hit the ground running.</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2. Data Visualization: We understand that numbers alone can be overwhelming. That's why Pennywise leverages data visualization techniques to convert your financial data into visually engaging charts and graphs. Your financial story is no longer hidden in spreadsheets; it's a visual masterpiece at your fingertips.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3. Personalized User Dashboard: Your financial journey is unique, and so is your Pennywise dashboard. Tailored to your needs, it provides a comprehensive view of your income, expenses, and more. It's your financial command center, beautifully designed for clarity and ease of use.</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4. Expense Management: Say goodbye to budgeting headaches. Pennywise simplifies expense management with intuitive tools, allowing you to effortlessly categorize and track your spending. Add expenses on the go, and watch your budget in real-time</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6. Income Management: Managing your income has never been this effortless. Pennywise supports hassle-free income management, helping you add and categorize your earnings with ease.</a:t>
            </a:r>
            <a:endParaRPr sz="12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9003c7870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g29003c7870f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Chaitanya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SzPts val="1100"/>
              <a:buNone/>
            </a:pPr>
            <a:r>
              <a:rPr lang="en" sz="1200">
                <a:solidFill>
                  <a:schemeClr val="dk1"/>
                </a:solidFill>
              </a:rPr>
              <a:t>In this team, we don't just develop features; we listen to our users. To understand the needs and preferences, we conducted a customer survey in iteration 0. This invaluable feedback has been instrumental in shaping the features and functionalities of our application. The  input directly influences our ongoing development, ensuring that Pennywise is tailored to meet our customers financial requirements. </a:t>
            </a:r>
            <a:endParaRPr sz="1200">
              <a:solidFill>
                <a:schemeClr val="dk1"/>
              </a:solidFill>
            </a:endParaRPr>
          </a:p>
          <a:p>
            <a:pPr indent="0" lvl="0" marL="0" rtl="0" algn="l">
              <a:lnSpc>
                <a:spcPct val="115000"/>
              </a:lnSpc>
              <a:spcBef>
                <a:spcPts val="0"/>
              </a:spcBef>
              <a:spcAft>
                <a:spcPts val="0"/>
              </a:spcAft>
              <a:buSzPts val="1100"/>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And to prioritize these needs we divided our requirements into the 3 shown Groups - Essentia (4)l, Desirable(3) and optional(4). </a:t>
            </a:r>
            <a:endParaRPr sz="1200">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8ccac6d2e6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g28ccac6d2e6_0_2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Chaitanya </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Now that we know what the customer wanted. The next step was to plan on how to get there. So we divided our features by Iteration as shown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8ff2db75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8ff2db75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rPr>
              <a:t>chaitanya</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On the journey to bringing Pennywise to life, we're proud to report that we've achieved a significant milestone. We've successfully completed and implemented over 85% of all our features and a 100% of all our essential and desired features. </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Essential Features: Every critical aspect of Pennywise, from monthly income and expense tracking to user registration and authentication, has been meticulously developed and fully integrated. Your financial data is secure, your income is tracked, and your expenses are under control.</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Desirable Features: We've gone the extra mile to enhance your financial experience by implementing all the desirable features. From expense categorization to advanced visualization and budgeting notifications, each feature adds value to the Pennywise ecosystem.</a:t>
            </a:r>
            <a:endParaRPr sz="1200">
              <a:solidFill>
                <a:schemeClr val="dk1"/>
              </a:solidFill>
            </a:endParaRPr>
          </a:p>
          <a:p>
            <a:pPr indent="0" lvl="0" marL="0" rtl="0" algn="l">
              <a:lnSpc>
                <a:spcPct val="115000"/>
              </a:lnSpc>
              <a:spcBef>
                <a:spcPts val="0"/>
              </a:spcBef>
              <a:spcAft>
                <a:spcPts val="0"/>
              </a:spcAft>
              <a:buNone/>
            </a:pPr>
            <a:r>
              <a:t/>
            </a:r>
            <a:endParaRPr sz="1200">
              <a:solidFill>
                <a:srgbClr val="D1D5DB"/>
              </a:solidFill>
              <a:highlight>
                <a:srgbClr val="444654"/>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rPr>
              <a:t>A detailed list of completed features is available on Jira.</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8ff2db75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g28ff2db757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rPr lang="en"/>
              <a:t>Jisoo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28ccac6d2e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4" name="Google Shape;604;g28ccac6d2e6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Sherif</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14"/>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6" name="Google Shape;56;p14"/>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14"/>
          <p:cNvGrpSpPr/>
          <p:nvPr/>
        </p:nvGrpSpPr>
        <p:grpSpPr>
          <a:xfrm>
            <a:off x="8263682" y="-434366"/>
            <a:ext cx="188886" cy="1181531"/>
            <a:chOff x="2877432" y="975334"/>
            <a:chExt cx="188886" cy="1181531"/>
          </a:xfrm>
        </p:grpSpPr>
        <p:sp>
          <p:nvSpPr>
            <p:cNvPr id="63" name="Google Shape;63;p14"/>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3090746" y="-533657"/>
            <a:ext cx="98059" cy="1147596"/>
            <a:chOff x="3347921" y="16006"/>
            <a:chExt cx="98059" cy="1147596"/>
          </a:xfrm>
        </p:grpSpPr>
        <p:sp>
          <p:nvSpPr>
            <p:cNvPr id="68" name="Google Shape;68;p1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14"/>
          <p:cNvGrpSpPr/>
          <p:nvPr/>
        </p:nvGrpSpPr>
        <p:grpSpPr>
          <a:xfrm>
            <a:off x="4892771" y="-340112"/>
            <a:ext cx="121172" cy="760495"/>
            <a:chOff x="5245196" y="3136513"/>
            <a:chExt cx="121172" cy="760495"/>
          </a:xfrm>
        </p:grpSpPr>
        <p:sp>
          <p:nvSpPr>
            <p:cNvPr id="71" name="Google Shape;71;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14"/>
          <p:cNvGrpSpPr/>
          <p:nvPr/>
        </p:nvGrpSpPr>
        <p:grpSpPr>
          <a:xfrm>
            <a:off x="250617" y="2402301"/>
            <a:ext cx="188650" cy="2468354"/>
            <a:chOff x="250617" y="2402301"/>
            <a:chExt cx="188650" cy="2468354"/>
          </a:xfrm>
        </p:grpSpPr>
        <p:sp>
          <p:nvSpPr>
            <p:cNvPr id="74" name="Google Shape;74;p14"/>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4"/>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14"/>
          <p:cNvGrpSpPr/>
          <p:nvPr/>
        </p:nvGrpSpPr>
        <p:grpSpPr>
          <a:xfrm>
            <a:off x="2038689" y="173907"/>
            <a:ext cx="57599" cy="831799"/>
            <a:chOff x="2038689" y="173907"/>
            <a:chExt cx="57599" cy="831799"/>
          </a:xfrm>
        </p:grpSpPr>
        <p:sp>
          <p:nvSpPr>
            <p:cNvPr id="81" name="Google Shape;81;p1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15"/>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5"/>
          <p:cNvGrpSpPr/>
          <p:nvPr/>
        </p:nvGrpSpPr>
        <p:grpSpPr>
          <a:xfrm>
            <a:off x="8263682" y="-434366"/>
            <a:ext cx="188886" cy="1181531"/>
            <a:chOff x="2877432" y="975334"/>
            <a:chExt cx="188886" cy="1181531"/>
          </a:xfrm>
        </p:grpSpPr>
        <p:sp>
          <p:nvSpPr>
            <p:cNvPr id="87" name="Google Shape;87;p15"/>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5"/>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15"/>
          <p:cNvGrpSpPr/>
          <p:nvPr/>
        </p:nvGrpSpPr>
        <p:grpSpPr>
          <a:xfrm>
            <a:off x="3643898" y="-436198"/>
            <a:ext cx="133252" cy="1952377"/>
            <a:chOff x="6780548" y="337714"/>
            <a:chExt cx="133252" cy="1952377"/>
          </a:xfrm>
        </p:grpSpPr>
        <p:sp>
          <p:nvSpPr>
            <p:cNvPr id="92" name="Google Shape;92;p15"/>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15"/>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5"/>
          <p:cNvGrpSpPr/>
          <p:nvPr/>
        </p:nvGrpSpPr>
        <p:grpSpPr>
          <a:xfrm>
            <a:off x="8008096" y="2108910"/>
            <a:ext cx="199001" cy="2139769"/>
            <a:chOff x="8008096" y="2108910"/>
            <a:chExt cx="199001" cy="2139769"/>
          </a:xfrm>
        </p:grpSpPr>
        <p:sp>
          <p:nvSpPr>
            <p:cNvPr id="96" name="Google Shape;96;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15"/>
          <p:cNvGrpSpPr/>
          <p:nvPr/>
        </p:nvGrpSpPr>
        <p:grpSpPr>
          <a:xfrm>
            <a:off x="520996" y="1091548"/>
            <a:ext cx="199001" cy="2139769"/>
            <a:chOff x="8008096" y="2108910"/>
            <a:chExt cx="199001" cy="2139769"/>
          </a:xfrm>
        </p:grpSpPr>
        <p:sp>
          <p:nvSpPr>
            <p:cNvPr id="99" name="Google Shape;99;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5"/>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2" name="Google Shape;102;p15"/>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3" name="Google Shape;103;p15"/>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16"/>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6" name="Google Shape;106;p16"/>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7" name="Google Shape;107;p16"/>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6"/>
          <p:cNvGrpSpPr/>
          <p:nvPr/>
        </p:nvGrpSpPr>
        <p:grpSpPr>
          <a:xfrm>
            <a:off x="8148521" y="3004593"/>
            <a:ext cx="98059" cy="1147596"/>
            <a:chOff x="3347921" y="16006"/>
            <a:chExt cx="98059" cy="1147596"/>
          </a:xfrm>
        </p:grpSpPr>
        <p:sp>
          <p:nvSpPr>
            <p:cNvPr id="113" name="Google Shape;113;p16"/>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6"/>
          <p:cNvGrpSpPr/>
          <p:nvPr/>
        </p:nvGrpSpPr>
        <p:grpSpPr>
          <a:xfrm>
            <a:off x="281421" y="3769263"/>
            <a:ext cx="121172" cy="760495"/>
            <a:chOff x="5245196" y="3136513"/>
            <a:chExt cx="121172" cy="760495"/>
          </a:xfrm>
        </p:grpSpPr>
        <p:sp>
          <p:nvSpPr>
            <p:cNvPr id="116" name="Google Shape;116;p1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16"/>
          <p:cNvGrpSpPr/>
          <p:nvPr/>
        </p:nvGrpSpPr>
        <p:grpSpPr>
          <a:xfrm>
            <a:off x="8534739" y="4069632"/>
            <a:ext cx="57599" cy="831799"/>
            <a:chOff x="2038689" y="173907"/>
            <a:chExt cx="57599" cy="831799"/>
          </a:xfrm>
        </p:grpSpPr>
        <p:sp>
          <p:nvSpPr>
            <p:cNvPr id="119" name="Google Shape;119;p16"/>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6"/>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3" name="Shape 123"/>
        <p:cNvGrpSpPr/>
        <p:nvPr/>
      </p:nvGrpSpPr>
      <p:grpSpPr>
        <a:xfrm>
          <a:off x="0" y="0"/>
          <a:ext cx="0" cy="0"/>
          <a:chOff x="0" y="0"/>
          <a:chExt cx="0" cy="0"/>
        </a:xfrm>
      </p:grpSpPr>
      <p:sp>
        <p:nvSpPr>
          <p:cNvPr id="124" name="Google Shape;124;p17"/>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5" name="Google Shape;125;p17"/>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6" name="Google Shape;126;p17"/>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7" name="Google Shape;127;p17"/>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8" name="Google Shape;128;p17"/>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29" name="Google Shape;129;p1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17"/>
          <p:cNvGrpSpPr/>
          <p:nvPr/>
        </p:nvGrpSpPr>
        <p:grpSpPr>
          <a:xfrm>
            <a:off x="6626134" y="-164562"/>
            <a:ext cx="121172" cy="760495"/>
            <a:chOff x="5245196" y="3136513"/>
            <a:chExt cx="121172" cy="760495"/>
          </a:xfrm>
        </p:grpSpPr>
        <p:sp>
          <p:nvSpPr>
            <p:cNvPr id="134" name="Google Shape;134;p1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8" name="Shape 138"/>
        <p:cNvGrpSpPr/>
        <p:nvPr/>
      </p:nvGrpSpPr>
      <p:grpSpPr>
        <a:xfrm>
          <a:off x="0" y="0"/>
          <a:ext cx="0" cy="0"/>
          <a:chOff x="0" y="0"/>
          <a:chExt cx="0" cy="0"/>
        </a:xfrm>
      </p:grpSpPr>
      <p:sp>
        <p:nvSpPr>
          <p:cNvPr id="139" name="Google Shape;139;p1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40" name="Google Shape;140;p1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0" name="Shape 150"/>
        <p:cNvGrpSpPr/>
        <p:nvPr/>
      </p:nvGrpSpPr>
      <p:grpSpPr>
        <a:xfrm>
          <a:off x="0" y="0"/>
          <a:ext cx="0" cy="0"/>
          <a:chOff x="0" y="0"/>
          <a:chExt cx="0" cy="0"/>
        </a:xfrm>
      </p:grpSpPr>
      <p:sp>
        <p:nvSpPr>
          <p:cNvPr id="151" name="Google Shape;151;p19"/>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2" name="Google Shape;152;p1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53" name="Google Shape;153;p19"/>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9"/>
          <p:cNvGrpSpPr/>
          <p:nvPr/>
        </p:nvGrpSpPr>
        <p:grpSpPr>
          <a:xfrm>
            <a:off x="6626134" y="-164562"/>
            <a:ext cx="121172" cy="760495"/>
            <a:chOff x="5245196" y="3136513"/>
            <a:chExt cx="121172" cy="760495"/>
          </a:xfrm>
        </p:grpSpPr>
        <p:sp>
          <p:nvSpPr>
            <p:cNvPr id="158" name="Google Shape;158;p19"/>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9"/>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2" name="Shape 162"/>
        <p:cNvGrpSpPr/>
        <p:nvPr/>
      </p:nvGrpSpPr>
      <p:grpSpPr>
        <a:xfrm>
          <a:off x="0" y="0"/>
          <a:ext cx="0" cy="0"/>
          <a:chOff x="0" y="0"/>
          <a:chExt cx="0" cy="0"/>
        </a:xfrm>
      </p:grpSpPr>
      <p:sp>
        <p:nvSpPr>
          <p:cNvPr id="163" name="Google Shape;163;p20"/>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4" name="Google Shape;164;p20"/>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20"/>
          <p:cNvGrpSpPr/>
          <p:nvPr/>
        </p:nvGrpSpPr>
        <p:grpSpPr>
          <a:xfrm>
            <a:off x="8263682" y="-434366"/>
            <a:ext cx="188886" cy="1181531"/>
            <a:chOff x="2877432" y="975334"/>
            <a:chExt cx="188886" cy="1181531"/>
          </a:xfrm>
        </p:grpSpPr>
        <p:sp>
          <p:nvSpPr>
            <p:cNvPr id="171" name="Google Shape;171;p20"/>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0"/>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20"/>
          <p:cNvGrpSpPr/>
          <p:nvPr/>
        </p:nvGrpSpPr>
        <p:grpSpPr>
          <a:xfrm>
            <a:off x="3090746" y="-533657"/>
            <a:ext cx="98059" cy="1147596"/>
            <a:chOff x="3347921" y="16006"/>
            <a:chExt cx="98059" cy="1147596"/>
          </a:xfrm>
        </p:grpSpPr>
        <p:sp>
          <p:nvSpPr>
            <p:cNvPr id="178" name="Google Shape;178;p20"/>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20"/>
          <p:cNvGrpSpPr/>
          <p:nvPr/>
        </p:nvGrpSpPr>
        <p:grpSpPr>
          <a:xfrm>
            <a:off x="4892771" y="-340112"/>
            <a:ext cx="121172" cy="760495"/>
            <a:chOff x="5245196" y="3136513"/>
            <a:chExt cx="121172" cy="760495"/>
          </a:xfrm>
        </p:grpSpPr>
        <p:sp>
          <p:nvSpPr>
            <p:cNvPr id="181" name="Google Shape;181;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20"/>
          <p:cNvGrpSpPr/>
          <p:nvPr/>
        </p:nvGrpSpPr>
        <p:grpSpPr>
          <a:xfrm>
            <a:off x="6967836" y="85439"/>
            <a:ext cx="133252" cy="1952377"/>
            <a:chOff x="6780548" y="337714"/>
            <a:chExt cx="133252" cy="1952377"/>
          </a:xfrm>
        </p:grpSpPr>
        <p:sp>
          <p:nvSpPr>
            <p:cNvPr id="184" name="Google Shape;184;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0"/>
          <p:cNvGrpSpPr/>
          <p:nvPr/>
        </p:nvGrpSpPr>
        <p:grpSpPr>
          <a:xfrm>
            <a:off x="250617" y="2402301"/>
            <a:ext cx="188650" cy="2468354"/>
            <a:chOff x="250617" y="2402301"/>
            <a:chExt cx="188650" cy="2468354"/>
          </a:xfrm>
        </p:grpSpPr>
        <p:sp>
          <p:nvSpPr>
            <p:cNvPr id="187" name="Google Shape;187;p20"/>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0"/>
          <p:cNvGrpSpPr/>
          <p:nvPr/>
        </p:nvGrpSpPr>
        <p:grpSpPr>
          <a:xfrm>
            <a:off x="982417" y="1695096"/>
            <a:ext cx="199237" cy="2828935"/>
            <a:chOff x="1608717" y="1280046"/>
            <a:chExt cx="199237" cy="2828935"/>
          </a:xfrm>
        </p:grpSpPr>
        <p:sp>
          <p:nvSpPr>
            <p:cNvPr id="192" name="Google Shape;192;p20"/>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20"/>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0"/>
          <p:cNvGrpSpPr/>
          <p:nvPr/>
        </p:nvGrpSpPr>
        <p:grpSpPr>
          <a:xfrm>
            <a:off x="2038689" y="173907"/>
            <a:ext cx="57599" cy="831799"/>
            <a:chOff x="2038689" y="173907"/>
            <a:chExt cx="57599" cy="831799"/>
          </a:xfrm>
        </p:grpSpPr>
        <p:sp>
          <p:nvSpPr>
            <p:cNvPr id="197" name="Google Shape;197;p20"/>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20"/>
          <p:cNvGrpSpPr/>
          <p:nvPr/>
        </p:nvGrpSpPr>
        <p:grpSpPr>
          <a:xfrm>
            <a:off x="8008096" y="2108910"/>
            <a:ext cx="199001" cy="2139769"/>
            <a:chOff x="8008096" y="2108910"/>
            <a:chExt cx="199001" cy="2139769"/>
          </a:xfrm>
        </p:grpSpPr>
        <p:sp>
          <p:nvSpPr>
            <p:cNvPr id="200" name="Google Shape;200;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0"/>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20"/>
          <p:cNvGrpSpPr/>
          <p:nvPr/>
        </p:nvGrpSpPr>
        <p:grpSpPr>
          <a:xfrm>
            <a:off x="4095146" y="-859690"/>
            <a:ext cx="199001" cy="2139769"/>
            <a:chOff x="8008096" y="2108910"/>
            <a:chExt cx="199001" cy="2139769"/>
          </a:xfrm>
        </p:grpSpPr>
        <p:sp>
          <p:nvSpPr>
            <p:cNvPr id="204" name="Google Shape;204;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20"/>
          <p:cNvGrpSpPr/>
          <p:nvPr/>
        </p:nvGrpSpPr>
        <p:grpSpPr>
          <a:xfrm>
            <a:off x="6333286" y="3704939"/>
            <a:ext cx="133252" cy="1952377"/>
            <a:chOff x="6780548" y="337714"/>
            <a:chExt cx="133252" cy="1952377"/>
          </a:xfrm>
        </p:grpSpPr>
        <p:sp>
          <p:nvSpPr>
            <p:cNvPr id="207" name="Google Shape;207;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20"/>
          <p:cNvGrpSpPr/>
          <p:nvPr/>
        </p:nvGrpSpPr>
        <p:grpSpPr>
          <a:xfrm>
            <a:off x="2702021" y="3612763"/>
            <a:ext cx="121172" cy="760495"/>
            <a:chOff x="5245196" y="3136513"/>
            <a:chExt cx="121172" cy="760495"/>
          </a:xfrm>
        </p:grpSpPr>
        <p:sp>
          <p:nvSpPr>
            <p:cNvPr id="210" name="Google Shape;210;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0"/>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4" name="Shape 214"/>
        <p:cNvGrpSpPr/>
        <p:nvPr/>
      </p:nvGrpSpPr>
      <p:grpSpPr>
        <a:xfrm>
          <a:off x="0" y="0"/>
          <a:ext cx="0" cy="0"/>
          <a:chOff x="0" y="0"/>
          <a:chExt cx="0" cy="0"/>
        </a:xfrm>
      </p:grpSpPr>
      <p:sp>
        <p:nvSpPr>
          <p:cNvPr id="215" name="Google Shape;215;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6" name="Google Shape;216;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7" name="Google Shape;217;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8" name="Shape 218"/>
        <p:cNvGrpSpPr/>
        <p:nvPr/>
      </p:nvGrpSpPr>
      <p:grpSpPr>
        <a:xfrm>
          <a:off x="0" y="0"/>
          <a:ext cx="0" cy="0"/>
          <a:chOff x="0" y="0"/>
          <a:chExt cx="0" cy="0"/>
        </a:xfrm>
      </p:grpSpPr>
      <p:sp>
        <p:nvSpPr>
          <p:cNvPr id="219" name="Google Shape;219;p22"/>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220" name="Shape 220"/>
        <p:cNvGrpSpPr/>
        <p:nvPr/>
      </p:nvGrpSpPr>
      <p:grpSpPr>
        <a:xfrm>
          <a:off x="0" y="0"/>
          <a:ext cx="0" cy="0"/>
          <a:chOff x="0" y="0"/>
          <a:chExt cx="0" cy="0"/>
        </a:xfrm>
      </p:grpSpPr>
      <p:sp>
        <p:nvSpPr>
          <p:cNvPr id="221" name="Google Shape;221;p23"/>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2" name="Google Shape;222;p23"/>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3" name="Google Shape;223;p23"/>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23"/>
          <p:cNvGrpSpPr/>
          <p:nvPr/>
        </p:nvGrpSpPr>
        <p:grpSpPr>
          <a:xfrm>
            <a:off x="8217007" y="3576772"/>
            <a:ext cx="188886" cy="1181531"/>
            <a:chOff x="2877432" y="975334"/>
            <a:chExt cx="188886" cy="1181531"/>
          </a:xfrm>
        </p:grpSpPr>
        <p:sp>
          <p:nvSpPr>
            <p:cNvPr id="229" name="Google Shape;229;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3"/>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3"/>
          <p:cNvGrpSpPr/>
          <p:nvPr/>
        </p:nvGrpSpPr>
        <p:grpSpPr>
          <a:xfrm>
            <a:off x="7519346" y="3243318"/>
            <a:ext cx="98059" cy="1147596"/>
            <a:chOff x="3347921" y="16006"/>
            <a:chExt cx="98059" cy="1147596"/>
          </a:xfrm>
        </p:grpSpPr>
        <p:sp>
          <p:nvSpPr>
            <p:cNvPr id="234" name="Google Shape;234;p23"/>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3"/>
          <p:cNvGrpSpPr/>
          <p:nvPr/>
        </p:nvGrpSpPr>
        <p:grpSpPr>
          <a:xfrm>
            <a:off x="805821" y="2953663"/>
            <a:ext cx="121172" cy="760495"/>
            <a:chOff x="5245196" y="3136513"/>
            <a:chExt cx="121172" cy="760495"/>
          </a:xfrm>
        </p:grpSpPr>
        <p:sp>
          <p:nvSpPr>
            <p:cNvPr id="237" name="Google Shape;237;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3"/>
          <p:cNvGrpSpPr/>
          <p:nvPr/>
        </p:nvGrpSpPr>
        <p:grpSpPr>
          <a:xfrm>
            <a:off x="250617" y="2402301"/>
            <a:ext cx="188650" cy="2468354"/>
            <a:chOff x="250617" y="2402301"/>
            <a:chExt cx="188650" cy="2468354"/>
          </a:xfrm>
        </p:grpSpPr>
        <p:sp>
          <p:nvSpPr>
            <p:cNvPr id="240" name="Google Shape;240;p23"/>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3"/>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23"/>
          <p:cNvGrpSpPr/>
          <p:nvPr/>
        </p:nvGrpSpPr>
        <p:grpSpPr>
          <a:xfrm>
            <a:off x="2038689" y="173907"/>
            <a:ext cx="57599" cy="831799"/>
            <a:chOff x="2038689" y="173907"/>
            <a:chExt cx="57599" cy="831799"/>
          </a:xfrm>
        </p:grpSpPr>
        <p:sp>
          <p:nvSpPr>
            <p:cNvPr id="247" name="Google Shape;247;p23"/>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23"/>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3"/>
          <p:cNvGrpSpPr/>
          <p:nvPr/>
        </p:nvGrpSpPr>
        <p:grpSpPr>
          <a:xfrm>
            <a:off x="4920170" y="-496491"/>
            <a:ext cx="188886" cy="1181531"/>
            <a:chOff x="2877432" y="975334"/>
            <a:chExt cx="188886" cy="1181531"/>
          </a:xfrm>
        </p:grpSpPr>
        <p:sp>
          <p:nvSpPr>
            <p:cNvPr id="251" name="Google Shape;251;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3"/>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3"/>
          <p:cNvGrpSpPr/>
          <p:nvPr/>
        </p:nvGrpSpPr>
        <p:grpSpPr>
          <a:xfrm>
            <a:off x="3030471" y="-223849"/>
            <a:ext cx="121172" cy="760495"/>
            <a:chOff x="5245196" y="3136513"/>
            <a:chExt cx="121172" cy="760495"/>
          </a:xfrm>
        </p:grpSpPr>
        <p:sp>
          <p:nvSpPr>
            <p:cNvPr id="256" name="Google Shape;256;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3"/>
          <p:cNvGrpSpPr/>
          <p:nvPr/>
        </p:nvGrpSpPr>
        <p:grpSpPr>
          <a:xfrm>
            <a:off x="2306292" y="2569221"/>
            <a:ext cx="199237" cy="2828935"/>
            <a:chOff x="1608717" y="1280046"/>
            <a:chExt cx="199237" cy="2828935"/>
          </a:xfrm>
        </p:grpSpPr>
        <p:sp>
          <p:nvSpPr>
            <p:cNvPr id="259" name="Google Shape;259;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2" name="Shape 262"/>
        <p:cNvGrpSpPr/>
        <p:nvPr/>
      </p:nvGrpSpPr>
      <p:grpSpPr>
        <a:xfrm>
          <a:off x="0" y="0"/>
          <a:ext cx="0" cy="0"/>
          <a:chOff x="0" y="0"/>
          <a:chExt cx="0" cy="0"/>
        </a:xfrm>
      </p:grpSpPr>
      <p:sp>
        <p:nvSpPr>
          <p:cNvPr id="263" name="Google Shape;263;p24"/>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8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4" name="Google Shape;264;p24"/>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265" name="Google Shape;265;p24"/>
          <p:cNvGrpSpPr/>
          <p:nvPr/>
        </p:nvGrpSpPr>
        <p:grpSpPr>
          <a:xfrm>
            <a:off x="722446" y="3412541"/>
            <a:ext cx="7699120" cy="1883463"/>
            <a:chOff x="4558950" y="838825"/>
            <a:chExt cx="2813800" cy="688350"/>
          </a:xfrm>
        </p:grpSpPr>
        <p:sp>
          <p:nvSpPr>
            <p:cNvPr id="266" name="Google Shape;266;p24"/>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01" name="Shape 301"/>
        <p:cNvGrpSpPr/>
        <p:nvPr/>
      </p:nvGrpSpPr>
      <p:grpSpPr>
        <a:xfrm>
          <a:off x="0" y="0"/>
          <a:ext cx="0" cy="0"/>
          <a:chOff x="0" y="0"/>
          <a:chExt cx="0" cy="0"/>
        </a:xfrm>
      </p:grpSpPr>
      <p:sp>
        <p:nvSpPr>
          <p:cNvPr id="302" name="Google Shape;302;p25"/>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03" name="Google Shape;303;p25"/>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4" name="Google Shape;314;p25"/>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25"/>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6" name="Google Shape;316;p25"/>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7" name="Google Shape;317;p25"/>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8" name="Google Shape;318;p25"/>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9" name="Google Shape;319;p2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20" name="Google Shape;320;p25"/>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21" name="Google Shape;321;p25"/>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22" name="Google Shape;322;p25"/>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323" name="Shape 323"/>
        <p:cNvGrpSpPr/>
        <p:nvPr/>
      </p:nvGrpSpPr>
      <p:grpSpPr>
        <a:xfrm>
          <a:off x="0" y="0"/>
          <a:ext cx="0" cy="0"/>
          <a:chOff x="0" y="0"/>
          <a:chExt cx="0" cy="0"/>
        </a:xfrm>
      </p:grpSpPr>
      <p:sp>
        <p:nvSpPr>
          <p:cNvPr id="324" name="Google Shape;324;p26"/>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5" name="Google Shape;325;p26"/>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6" name="Google Shape;326;p26"/>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7" name="Google Shape;327;p26"/>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8" name="Google Shape;328;p26"/>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6"/>
          <p:cNvGrpSpPr/>
          <p:nvPr/>
        </p:nvGrpSpPr>
        <p:grpSpPr>
          <a:xfrm>
            <a:off x="6626134" y="-164562"/>
            <a:ext cx="121172" cy="760495"/>
            <a:chOff x="5245196" y="3136513"/>
            <a:chExt cx="121172" cy="760495"/>
          </a:xfrm>
        </p:grpSpPr>
        <p:sp>
          <p:nvSpPr>
            <p:cNvPr id="333" name="Google Shape;333;p2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 name="Google Shape;335;p26"/>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338" name="Shape 338"/>
        <p:cNvGrpSpPr/>
        <p:nvPr/>
      </p:nvGrpSpPr>
      <p:grpSpPr>
        <a:xfrm>
          <a:off x="0" y="0"/>
          <a:ext cx="0" cy="0"/>
          <a:chOff x="0" y="0"/>
          <a:chExt cx="0" cy="0"/>
        </a:xfrm>
      </p:grpSpPr>
      <p:sp>
        <p:nvSpPr>
          <p:cNvPr id="339" name="Google Shape;339;p2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7"/>
          <p:cNvGrpSpPr/>
          <p:nvPr/>
        </p:nvGrpSpPr>
        <p:grpSpPr>
          <a:xfrm>
            <a:off x="6626134" y="-164562"/>
            <a:ext cx="121172" cy="760495"/>
            <a:chOff x="5245196" y="3136513"/>
            <a:chExt cx="121172" cy="760495"/>
          </a:xfrm>
        </p:grpSpPr>
        <p:sp>
          <p:nvSpPr>
            <p:cNvPr id="344" name="Google Shape;344;p2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2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9" name="Google Shape;349;p27"/>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0" name="Google Shape;350;p27"/>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1" name="Google Shape;351;p27"/>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2" name="Google Shape;352;p27"/>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3" name="Google Shape;353;p27"/>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4" name="Google Shape;354;p27"/>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55" name="Shape 355"/>
        <p:cNvGrpSpPr/>
        <p:nvPr/>
      </p:nvGrpSpPr>
      <p:grpSpPr>
        <a:xfrm>
          <a:off x="0" y="0"/>
          <a:ext cx="0" cy="0"/>
          <a:chOff x="0" y="0"/>
          <a:chExt cx="0" cy="0"/>
        </a:xfrm>
      </p:grpSpPr>
      <p:sp>
        <p:nvSpPr>
          <p:cNvPr id="356" name="Google Shape;356;p28"/>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7" name="Google Shape;357;p28"/>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28"/>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9" name="Google Shape;359;p28"/>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28"/>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1" name="Google Shape;361;p28"/>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28"/>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28"/>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4" name="Google Shape;364;p28"/>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5" name="Google Shape;365;p28"/>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6" name="Google Shape;366;p28"/>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7" name="Google Shape;367;p28"/>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8" name="Google Shape;368;p28"/>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9" name="Google Shape;369;p2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78" name="Shape 378"/>
        <p:cNvGrpSpPr/>
        <p:nvPr/>
      </p:nvGrpSpPr>
      <p:grpSpPr>
        <a:xfrm>
          <a:off x="0" y="0"/>
          <a:ext cx="0" cy="0"/>
          <a:chOff x="0" y="0"/>
          <a:chExt cx="0" cy="0"/>
        </a:xfrm>
      </p:grpSpPr>
      <p:sp>
        <p:nvSpPr>
          <p:cNvPr id="379" name="Google Shape;379;p29"/>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0" name="Google Shape;380;p29"/>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1" name="Google Shape;381;p29"/>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2" name="Google Shape;382;p29"/>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3" name="Google Shape;383;p29"/>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4" name="Google Shape;384;p29"/>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5" name="Google Shape;385;p29"/>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6" name="Google Shape;386;p29"/>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7" name="Google Shape;387;p29"/>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88" name="Google Shape;388;p29"/>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9"/>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9"/>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98" name="Shape 398"/>
        <p:cNvGrpSpPr/>
        <p:nvPr/>
      </p:nvGrpSpPr>
      <p:grpSpPr>
        <a:xfrm>
          <a:off x="0" y="0"/>
          <a:ext cx="0" cy="0"/>
          <a:chOff x="0" y="0"/>
          <a:chExt cx="0" cy="0"/>
        </a:xfrm>
      </p:grpSpPr>
      <p:sp>
        <p:nvSpPr>
          <p:cNvPr id="399" name="Google Shape;399;p30"/>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0" name="Google Shape;400;p30"/>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1" name="Google Shape;401;p30"/>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2" name="Google Shape;402;p30"/>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3" name="Google Shape;403;p30"/>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4" name="Google Shape;404;p30"/>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5" name="Google Shape;405;p30"/>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6" name="Google Shape;406;p30"/>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7" name="Google Shape;407;p30"/>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08" name="Google Shape;408;p30"/>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18" name="Shape 418"/>
        <p:cNvGrpSpPr/>
        <p:nvPr/>
      </p:nvGrpSpPr>
      <p:grpSpPr>
        <a:xfrm>
          <a:off x="0" y="0"/>
          <a:ext cx="0" cy="0"/>
          <a:chOff x="0" y="0"/>
          <a:chExt cx="0" cy="0"/>
        </a:xfrm>
      </p:grpSpPr>
      <p:sp>
        <p:nvSpPr>
          <p:cNvPr id="419" name="Google Shape;419;p31"/>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20" name="Google Shape;420;p31"/>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21" name="Google Shape;421;p31"/>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422" name="Google Shape;422;p31"/>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31"/>
          <p:cNvGrpSpPr/>
          <p:nvPr/>
        </p:nvGrpSpPr>
        <p:grpSpPr>
          <a:xfrm>
            <a:off x="6669747" y="-389684"/>
            <a:ext cx="143766" cy="2106420"/>
            <a:chOff x="6780548" y="337714"/>
            <a:chExt cx="133252" cy="1952377"/>
          </a:xfrm>
        </p:grpSpPr>
        <p:sp>
          <p:nvSpPr>
            <p:cNvPr id="431" name="Google Shape;431;p3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1"/>
          <p:cNvGrpSpPr/>
          <p:nvPr/>
        </p:nvGrpSpPr>
        <p:grpSpPr>
          <a:xfrm>
            <a:off x="1510029" y="507749"/>
            <a:ext cx="203534" cy="2663107"/>
            <a:chOff x="250617" y="2402301"/>
            <a:chExt cx="188650" cy="2468354"/>
          </a:xfrm>
        </p:grpSpPr>
        <p:sp>
          <p:nvSpPr>
            <p:cNvPr id="434" name="Google Shape;434;p3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1"/>
          <p:cNvGrpSpPr/>
          <p:nvPr/>
        </p:nvGrpSpPr>
        <p:grpSpPr>
          <a:xfrm>
            <a:off x="385355" y="1380671"/>
            <a:ext cx="199237" cy="2828935"/>
            <a:chOff x="1608717" y="1280046"/>
            <a:chExt cx="199237" cy="2828935"/>
          </a:xfrm>
        </p:grpSpPr>
        <p:sp>
          <p:nvSpPr>
            <p:cNvPr id="439" name="Google Shape;439;p3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31"/>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1"/>
          <p:cNvGrpSpPr/>
          <p:nvPr/>
        </p:nvGrpSpPr>
        <p:grpSpPr>
          <a:xfrm>
            <a:off x="989005" y="-389666"/>
            <a:ext cx="62143" cy="897428"/>
            <a:chOff x="2038689" y="173907"/>
            <a:chExt cx="57599" cy="831799"/>
          </a:xfrm>
        </p:grpSpPr>
        <p:sp>
          <p:nvSpPr>
            <p:cNvPr id="445" name="Google Shape;445;p3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1"/>
          <p:cNvGrpSpPr/>
          <p:nvPr/>
        </p:nvGrpSpPr>
        <p:grpSpPr>
          <a:xfrm>
            <a:off x="8568723" y="2184809"/>
            <a:ext cx="214702" cy="2308597"/>
            <a:chOff x="8008096" y="2108910"/>
            <a:chExt cx="199001" cy="2139769"/>
          </a:xfrm>
        </p:grpSpPr>
        <p:sp>
          <p:nvSpPr>
            <p:cNvPr id="448" name="Google Shape;448;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1"/>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31"/>
          <p:cNvGrpSpPr/>
          <p:nvPr/>
        </p:nvGrpSpPr>
        <p:grpSpPr>
          <a:xfrm>
            <a:off x="8221223" y="9"/>
            <a:ext cx="214702" cy="2308597"/>
            <a:chOff x="8008096" y="2108910"/>
            <a:chExt cx="199001" cy="2139769"/>
          </a:xfrm>
        </p:grpSpPr>
        <p:sp>
          <p:nvSpPr>
            <p:cNvPr id="452" name="Google Shape;452;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54" name="Shape 454"/>
        <p:cNvGrpSpPr/>
        <p:nvPr/>
      </p:nvGrpSpPr>
      <p:grpSpPr>
        <a:xfrm>
          <a:off x="0" y="0"/>
          <a:ext cx="0" cy="0"/>
          <a:chOff x="0" y="0"/>
          <a:chExt cx="0" cy="0"/>
        </a:xfrm>
      </p:grpSpPr>
      <p:sp>
        <p:nvSpPr>
          <p:cNvPr id="455" name="Google Shape;455;p32"/>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56" name="Google Shape;456;p3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57" name="Google Shape;457;p32"/>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58" name="Google Shape;458;p32"/>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69" name="Shape 46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70" name="Shape 470"/>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471" name="Shape 471"/>
        <p:cNvGrpSpPr/>
        <p:nvPr/>
      </p:nvGrpSpPr>
      <p:grpSpPr>
        <a:xfrm>
          <a:off x="0" y="0"/>
          <a:ext cx="0" cy="0"/>
          <a:chOff x="0" y="0"/>
          <a:chExt cx="0" cy="0"/>
        </a:xfrm>
      </p:grpSpPr>
      <p:sp>
        <p:nvSpPr>
          <p:cNvPr id="472" name="Google Shape;472;p35"/>
          <p:cNvSpPr txBox="1"/>
          <p:nvPr>
            <p:ph idx="1" type="body"/>
          </p:nvPr>
        </p:nvSpPr>
        <p:spPr>
          <a:xfrm>
            <a:off x="618825" y="1679175"/>
            <a:ext cx="3534300" cy="2090100"/>
          </a:xfrm>
          <a:prstGeom prst="rect">
            <a:avLst/>
          </a:prstGeom>
          <a:noFill/>
          <a:ln>
            <a:noFill/>
          </a:ln>
        </p:spPr>
        <p:txBody>
          <a:bodyPr anchorCtr="0" anchor="t" bIns="91425" lIns="91425" spcFirstLastPara="1" rIns="91425" wrap="square" tIns="91425">
            <a:noAutofit/>
          </a:bodyPr>
          <a:lstStyle>
            <a:lvl1pPr indent="-342900" lvl="0" marL="457200" rtl="0" algn="l">
              <a:lnSpc>
                <a:spcPct val="100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473" name="Google Shape;473;p35"/>
          <p:cNvSpPr txBox="1"/>
          <p:nvPr>
            <p:ph type="ctrTitle"/>
          </p:nvPr>
        </p:nvSpPr>
        <p:spPr>
          <a:xfrm>
            <a:off x="618825" y="411675"/>
            <a:ext cx="2686500" cy="577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000000"/>
              </a:buClr>
              <a:buSzPts val="3600"/>
              <a:buNone/>
              <a:defRPr sz="3000"/>
            </a:lvl1pPr>
            <a:lvl2pPr lvl="1" rtl="0" algn="ctr">
              <a:lnSpc>
                <a:spcPct val="100000"/>
              </a:lnSpc>
              <a:spcBef>
                <a:spcPts val="0"/>
              </a:spcBef>
              <a:spcAft>
                <a:spcPts val="0"/>
              </a:spcAft>
              <a:buClr>
                <a:srgbClr val="D9D9D9"/>
              </a:buClr>
              <a:buSzPts val="1800"/>
              <a:buNone/>
              <a:defRPr sz="1800">
                <a:solidFill>
                  <a:srgbClr val="D9D9D9"/>
                </a:solidFill>
              </a:defRPr>
            </a:lvl2pPr>
            <a:lvl3pPr lvl="2" rtl="0" algn="ctr">
              <a:lnSpc>
                <a:spcPct val="100000"/>
              </a:lnSpc>
              <a:spcBef>
                <a:spcPts val="0"/>
              </a:spcBef>
              <a:spcAft>
                <a:spcPts val="0"/>
              </a:spcAft>
              <a:buClr>
                <a:srgbClr val="D9D9D9"/>
              </a:buClr>
              <a:buSzPts val="1800"/>
              <a:buNone/>
              <a:defRPr sz="1800">
                <a:solidFill>
                  <a:srgbClr val="D9D9D9"/>
                </a:solidFill>
              </a:defRPr>
            </a:lvl3pPr>
            <a:lvl4pPr lvl="3" rtl="0" algn="ctr">
              <a:lnSpc>
                <a:spcPct val="100000"/>
              </a:lnSpc>
              <a:spcBef>
                <a:spcPts val="0"/>
              </a:spcBef>
              <a:spcAft>
                <a:spcPts val="0"/>
              </a:spcAft>
              <a:buClr>
                <a:srgbClr val="D9D9D9"/>
              </a:buClr>
              <a:buSzPts val="1800"/>
              <a:buNone/>
              <a:defRPr sz="1800">
                <a:solidFill>
                  <a:srgbClr val="D9D9D9"/>
                </a:solidFill>
              </a:defRPr>
            </a:lvl4pPr>
            <a:lvl5pPr lvl="4" rtl="0" algn="ctr">
              <a:lnSpc>
                <a:spcPct val="100000"/>
              </a:lnSpc>
              <a:spcBef>
                <a:spcPts val="0"/>
              </a:spcBef>
              <a:spcAft>
                <a:spcPts val="0"/>
              </a:spcAft>
              <a:buClr>
                <a:srgbClr val="D9D9D9"/>
              </a:buClr>
              <a:buSzPts val="1800"/>
              <a:buNone/>
              <a:defRPr sz="1800">
                <a:solidFill>
                  <a:srgbClr val="D9D9D9"/>
                </a:solidFill>
              </a:defRPr>
            </a:lvl5pPr>
            <a:lvl6pPr lvl="5" rtl="0" algn="ctr">
              <a:lnSpc>
                <a:spcPct val="100000"/>
              </a:lnSpc>
              <a:spcBef>
                <a:spcPts val="0"/>
              </a:spcBef>
              <a:spcAft>
                <a:spcPts val="0"/>
              </a:spcAft>
              <a:buClr>
                <a:srgbClr val="D9D9D9"/>
              </a:buClr>
              <a:buSzPts val="1800"/>
              <a:buNone/>
              <a:defRPr sz="1800">
                <a:solidFill>
                  <a:srgbClr val="D9D9D9"/>
                </a:solidFill>
              </a:defRPr>
            </a:lvl6pPr>
            <a:lvl7pPr lvl="6" rtl="0" algn="ctr">
              <a:lnSpc>
                <a:spcPct val="100000"/>
              </a:lnSpc>
              <a:spcBef>
                <a:spcPts val="0"/>
              </a:spcBef>
              <a:spcAft>
                <a:spcPts val="0"/>
              </a:spcAft>
              <a:buClr>
                <a:srgbClr val="D9D9D9"/>
              </a:buClr>
              <a:buSzPts val="1800"/>
              <a:buNone/>
              <a:defRPr sz="1800">
                <a:solidFill>
                  <a:srgbClr val="D9D9D9"/>
                </a:solidFill>
              </a:defRPr>
            </a:lvl7pPr>
            <a:lvl8pPr lvl="7" rtl="0" algn="ctr">
              <a:lnSpc>
                <a:spcPct val="100000"/>
              </a:lnSpc>
              <a:spcBef>
                <a:spcPts val="0"/>
              </a:spcBef>
              <a:spcAft>
                <a:spcPts val="0"/>
              </a:spcAft>
              <a:buClr>
                <a:srgbClr val="D9D9D9"/>
              </a:buClr>
              <a:buSzPts val="1800"/>
              <a:buNone/>
              <a:defRPr sz="1800">
                <a:solidFill>
                  <a:srgbClr val="D9D9D9"/>
                </a:solidFill>
              </a:defRPr>
            </a:lvl8pPr>
            <a:lvl9pPr lvl="8" rtl="0" algn="ctr">
              <a:lnSpc>
                <a:spcPct val="100000"/>
              </a:lnSpc>
              <a:spcBef>
                <a:spcPts val="0"/>
              </a:spcBef>
              <a:spcAft>
                <a:spcPts val="0"/>
              </a:spcAft>
              <a:buClr>
                <a:srgbClr val="D9D9D9"/>
              </a:buClr>
              <a:buSzPts val="1800"/>
              <a:buNone/>
              <a:defRPr sz="1800">
                <a:solidFill>
                  <a:srgbClr val="D9D9D9"/>
                </a:solidFill>
              </a:defRPr>
            </a:lvl9pPr>
          </a:lstStyle>
          <a:p/>
        </p:txBody>
      </p:sp>
      <p:sp>
        <p:nvSpPr>
          <p:cNvPr id="474" name="Google Shape;474;p35"/>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5"/>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5"/>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35"/>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35"/>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9" name="Google Shape;479;p35"/>
          <p:cNvGrpSpPr/>
          <p:nvPr/>
        </p:nvGrpSpPr>
        <p:grpSpPr>
          <a:xfrm>
            <a:off x="8148521" y="3004593"/>
            <a:ext cx="98059" cy="1147595"/>
            <a:chOff x="3347921" y="16006"/>
            <a:chExt cx="98059" cy="1147595"/>
          </a:xfrm>
        </p:grpSpPr>
        <p:sp>
          <p:nvSpPr>
            <p:cNvPr id="480" name="Google Shape;480;p35"/>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5"/>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2" name="Google Shape;482;p35"/>
          <p:cNvGrpSpPr/>
          <p:nvPr/>
        </p:nvGrpSpPr>
        <p:grpSpPr>
          <a:xfrm>
            <a:off x="281421" y="3769263"/>
            <a:ext cx="121172" cy="760495"/>
            <a:chOff x="5245196" y="3136513"/>
            <a:chExt cx="121172" cy="760495"/>
          </a:xfrm>
        </p:grpSpPr>
        <p:sp>
          <p:nvSpPr>
            <p:cNvPr id="483" name="Google Shape;483;p3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5" name="Google Shape;485;p35"/>
          <p:cNvGrpSpPr/>
          <p:nvPr/>
        </p:nvGrpSpPr>
        <p:grpSpPr>
          <a:xfrm>
            <a:off x="8534739" y="4069632"/>
            <a:ext cx="57599" cy="831799"/>
            <a:chOff x="2038689" y="173907"/>
            <a:chExt cx="57599" cy="831799"/>
          </a:xfrm>
        </p:grpSpPr>
        <p:sp>
          <p:nvSpPr>
            <p:cNvPr id="486" name="Google Shape;486;p35"/>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5"/>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8" name="Google Shape;488;p35"/>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5"/>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rtl="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hyperlink" Target="https://pennywise-ui-2c247d5cd417.herokuapp.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7.xml"/><Relationship Id="rId3" Type="http://schemas.openxmlformats.org/officeDocument/2006/relationships/hyperlink" Target="http://drive.google.com/file/d/1lwpDGterJ2cy6QpP18KKayI6jcmNcFQb/view" TargetMode="Externa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6"/>
          <p:cNvSpPr txBox="1"/>
          <p:nvPr>
            <p:ph idx="1" type="subTitle"/>
          </p:nvPr>
        </p:nvSpPr>
        <p:spPr>
          <a:xfrm>
            <a:off x="2447338" y="2959583"/>
            <a:ext cx="4364100" cy="12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https://pennywise-ui-2c247d5cd417.herokuapp.com/</a:t>
            </a:r>
            <a:endParaRPr/>
          </a:p>
          <a:p>
            <a:pPr indent="0" lvl="0" marL="0" rtl="0" algn="ctr">
              <a:spcBef>
                <a:spcPts val="0"/>
              </a:spcBef>
              <a:spcAft>
                <a:spcPts val="0"/>
              </a:spcAft>
              <a:buNone/>
            </a:pPr>
            <a:r>
              <a:rPr b="1" lang="en"/>
              <a:t>Iteration 3</a:t>
            </a:r>
            <a:r>
              <a:rPr lang="en"/>
              <a:t> - Team #1: Brian Fenstermacher, Jisoo Lee, Sherif Zeyada, Mali Rivera, Clyde Yeung, Chaitanya Saraogi, Sean Rawson</a:t>
            </a:r>
            <a:endParaRPr/>
          </a:p>
        </p:txBody>
      </p:sp>
      <p:sp>
        <p:nvSpPr>
          <p:cNvPr id="495" name="Google Shape;495;p36"/>
          <p:cNvSpPr txBox="1"/>
          <p:nvPr>
            <p:ph type="ctrTitle"/>
          </p:nvPr>
        </p:nvSpPr>
        <p:spPr>
          <a:xfrm>
            <a:off x="1561650" y="624727"/>
            <a:ext cx="6062700" cy="241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PennyWise - Personal Budgeting and Finance Application</a:t>
            </a:r>
            <a:endParaRPr/>
          </a:p>
        </p:txBody>
      </p:sp>
      <p:sp>
        <p:nvSpPr>
          <p:cNvPr id="496" name="Google Shape;496;p36"/>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5969504" y="31188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36"/>
          <p:cNvGrpSpPr/>
          <p:nvPr/>
        </p:nvGrpSpPr>
        <p:grpSpPr>
          <a:xfrm>
            <a:off x="6232314" y="3696331"/>
            <a:ext cx="121434" cy="1073147"/>
            <a:chOff x="6232314" y="3696331"/>
            <a:chExt cx="121434" cy="1073147"/>
          </a:xfrm>
        </p:grpSpPr>
        <p:sp>
          <p:nvSpPr>
            <p:cNvPr id="502" name="Google Shape;502;p36"/>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36"/>
          <p:cNvGrpSpPr/>
          <p:nvPr/>
        </p:nvGrpSpPr>
        <p:grpSpPr>
          <a:xfrm>
            <a:off x="6780548" y="337714"/>
            <a:ext cx="133252" cy="1952377"/>
            <a:chOff x="6780548" y="337714"/>
            <a:chExt cx="133252" cy="1952377"/>
          </a:xfrm>
        </p:grpSpPr>
        <p:sp>
          <p:nvSpPr>
            <p:cNvPr id="505" name="Google Shape;505;p36"/>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36"/>
          <p:cNvGrpSpPr/>
          <p:nvPr/>
        </p:nvGrpSpPr>
        <p:grpSpPr>
          <a:xfrm>
            <a:off x="1608717" y="1280046"/>
            <a:ext cx="199237" cy="2828935"/>
            <a:chOff x="1608717" y="1280046"/>
            <a:chExt cx="199237" cy="2828935"/>
          </a:xfrm>
        </p:grpSpPr>
        <p:sp>
          <p:nvSpPr>
            <p:cNvPr id="508" name="Google Shape;508;p36"/>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36"/>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6"/>
          <p:cNvGrpSpPr/>
          <p:nvPr/>
        </p:nvGrpSpPr>
        <p:grpSpPr>
          <a:xfrm>
            <a:off x="8008096" y="2108910"/>
            <a:ext cx="199001" cy="2139769"/>
            <a:chOff x="8008096" y="2108910"/>
            <a:chExt cx="199001" cy="2139769"/>
          </a:xfrm>
        </p:grpSpPr>
        <p:sp>
          <p:nvSpPr>
            <p:cNvPr id="514" name="Google Shape;514;p36"/>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45"/>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Software Architecture</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As stated in the introduction PennyWise is built on a client-server architecture. It could also be thought of as a layered architecture with three levels</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React Frontend</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Springboot Backend</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MariaDB</a:t>
            </a:r>
            <a:endParaRPr sz="1400">
              <a:latin typeface="Arial"/>
              <a:ea typeface="Arial"/>
              <a:cs typeface="Arial"/>
              <a:sym typeface="Arial"/>
            </a:endParaRPr>
          </a:p>
          <a:p>
            <a:pPr indent="0" lvl="0" marL="0" rtl="0" algn="l">
              <a:spcBef>
                <a:spcPts val="0"/>
              </a:spcBef>
              <a:spcAft>
                <a:spcPts val="0"/>
              </a:spcAft>
              <a:buNone/>
            </a:pPr>
            <a:r>
              <a:rPr b="1" lang="en" sz="1600">
                <a:latin typeface="Arial"/>
                <a:ea typeface="Arial"/>
                <a:cs typeface="Arial"/>
                <a:sym typeface="Arial"/>
              </a:rPr>
              <a:t>UI Design:</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Our plan for UI is to be straightforward and easy for our users to work with. By using a clean color palette that reflects the purpose of the product (finance/budgeting) we intend to create a platform that instills trust and security to the user. Additionally, we are choosing to utilize the Material UI framework to help build out our frontend.</a:t>
            </a:r>
            <a:endParaRPr sz="1400">
              <a:latin typeface="Arial"/>
              <a:ea typeface="Arial"/>
              <a:cs typeface="Arial"/>
              <a:sym typeface="Arial"/>
            </a:endParaRPr>
          </a:p>
        </p:txBody>
      </p:sp>
      <p:sp>
        <p:nvSpPr>
          <p:cNvPr id="619" name="Google Shape;619;p45"/>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Design Cont.</a:t>
            </a:r>
            <a:endParaRPr/>
          </a:p>
        </p:txBody>
      </p:sp>
      <p:grpSp>
        <p:nvGrpSpPr>
          <p:cNvPr id="620" name="Google Shape;620;p45"/>
          <p:cNvGrpSpPr/>
          <p:nvPr/>
        </p:nvGrpSpPr>
        <p:grpSpPr>
          <a:xfrm>
            <a:off x="7686105" y="-476250"/>
            <a:ext cx="2291257" cy="2922300"/>
            <a:chOff x="4882900" y="-64350"/>
            <a:chExt cx="2493750" cy="2922300"/>
          </a:xfrm>
        </p:grpSpPr>
        <p:sp>
          <p:nvSpPr>
            <p:cNvPr id="621" name="Google Shape;621;p45"/>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45"/>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5"/>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5"/>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5"/>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46"/>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Arial"/>
                <a:ea typeface="Arial"/>
                <a:cs typeface="Arial"/>
                <a:sym typeface="Arial"/>
              </a:rPr>
              <a:t>Business Logic // Key Algorithm</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Expense Tracking Algorithm</a:t>
            </a:r>
            <a:endParaRPr sz="1400">
              <a:latin typeface="Arial"/>
              <a:ea typeface="Arial"/>
              <a:cs typeface="Arial"/>
              <a:sym typeface="Arial"/>
            </a:endParaRPr>
          </a:p>
          <a:p>
            <a:pPr indent="0" lvl="0" marL="0" rtl="0" algn="l">
              <a:lnSpc>
                <a:spcPct val="50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 We will use this algorithm To provide real-time expense tracking, this algorithm continuously updates the user's remaining budget based on income, expenses, and budgeted amounts. It alerts users when they are close to exceeding their budget in a specific category.</a:t>
            </a:r>
            <a:endParaRPr sz="1400">
              <a:latin typeface="Arial"/>
              <a:ea typeface="Arial"/>
              <a:cs typeface="Arial"/>
              <a:sym typeface="Arial"/>
            </a:endParaRPr>
          </a:p>
        </p:txBody>
      </p:sp>
      <p:sp>
        <p:nvSpPr>
          <p:cNvPr id="631" name="Google Shape;631;p46"/>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Design Cont.</a:t>
            </a:r>
            <a:endParaRPr/>
          </a:p>
        </p:txBody>
      </p:sp>
      <p:grpSp>
        <p:nvGrpSpPr>
          <p:cNvPr id="632" name="Google Shape;632;p46"/>
          <p:cNvGrpSpPr/>
          <p:nvPr/>
        </p:nvGrpSpPr>
        <p:grpSpPr>
          <a:xfrm>
            <a:off x="7686105" y="-476250"/>
            <a:ext cx="2291257" cy="2922300"/>
            <a:chOff x="4882900" y="-64350"/>
            <a:chExt cx="2493750" cy="2922300"/>
          </a:xfrm>
        </p:grpSpPr>
        <p:sp>
          <p:nvSpPr>
            <p:cNvPr id="633" name="Google Shape;633;p46"/>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46"/>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6"/>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6"/>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6"/>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47"/>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Authentication</a:t>
            </a:r>
            <a:r>
              <a:rPr b="1" lang="en" sz="1600">
                <a:latin typeface="Arial"/>
                <a:ea typeface="Arial"/>
                <a:cs typeface="Arial"/>
                <a:sym typeface="Arial"/>
              </a:rPr>
              <a:t>:</a:t>
            </a:r>
            <a:endParaRPr b="1" sz="16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400">
                <a:latin typeface="Arial"/>
                <a:ea typeface="Arial"/>
                <a:cs typeface="Arial"/>
                <a:sym typeface="Arial"/>
              </a:rPr>
              <a:t>Google Oauth</a:t>
            </a:r>
            <a:endParaRPr sz="1400">
              <a:latin typeface="Arial"/>
              <a:ea typeface="Arial"/>
              <a:cs typeface="Arial"/>
              <a:sym typeface="Arial"/>
            </a:endParaRPr>
          </a:p>
          <a:p>
            <a:pPr indent="0" lvl="0" marL="0" rtl="0" algn="l">
              <a:lnSpc>
                <a:spcPct val="100000"/>
              </a:lnSpc>
              <a:spcBef>
                <a:spcPts val="0"/>
              </a:spcBef>
              <a:spcAft>
                <a:spcPts val="0"/>
              </a:spcAft>
              <a:buNone/>
            </a:pPr>
            <a:r>
              <a:t/>
            </a:r>
            <a:endParaRPr sz="1400">
              <a:latin typeface="Arial"/>
              <a:ea typeface="Arial"/>
              <a:cs typeface="Arial"/>
              <a:sym typeface="Arial"/>
            </a:endParaRPr>
          </a:p>
          <a:p>
            <a:pPr indent="0" lvl="0" marL="0" rtl="0" algn="l">
              <a:lnSpc>
                <a:spcPct val="100000"/>
              </a:lnSpc>
              <a:spcBef>
                <a:spcPts val="0"/>
              </a:spcBef>
              <a:spcAft>
                <a:spcPts val="0"/>
              </a:spcAft>
              <a:buNone/>
            </a:pPr>
            <a:r>
              <a:rPr b="1" lang="en" sz="1600">
                <a:latin typeface="Arial"/>
                <a:ea typeface="Arial"/>
                <a:cs typeface="Arial"/>
                <a:sym typeface="Arial"/>
              </a:rPr>
              <a:t>Heroku:</a:t>
            </a:r>
            <a:endParaRPr b="1" sz="16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400">
                <a:latin typeface="Arial"/>
                <a:ea typeface="Arial"/>
                <a:cs typeface="Arial"/>
                <a:sym typeface="Arial"/>
              </a:rPr>
              <a:t>Management of SSL Certificates</a:t>
            </a:r>
            <a:endParaRPr sz="1400">
              <a:latin typeface="Arial"/>
              <a:ea typeface="Arial"/>
              <a:cs typeface="Arial"/>
              <a:sym typeface="Arial"/>
            </a:endParaRPr>
          </a:p>
          <a:p>
            <a:pPr indent="0" lvl="0" marL="0" rtl="0" algn="l">
              <a:lnSpc>
                <a:spcPct val="100000"/>
              </a:lnSpc>
              <a:spcBef>
                <a:spcPts val="0"/>
              </a:spcBef>
              <a:spcAft>
                <a:spcPts val="0"/>
              </a:spcAft>
              <a:buNone/>
            </a:pPr>
            <a:r>
              <a:t/>
            </a:r>
            <a:endParaRPr b="1" sz="1600">
              <a:latin typeface="Arial"/>
              <a:ea typeface="Arial"/>
              <a:cs typeface="Arial"/>
              <a:sym typeface="Arial"/>
            </a:endParaRPr>
          </a:p>
          <a:p>
            <a:pPr indent="0" lvl="0" marL="0" rtl="0" algn="l">
              <a:lnSpc>
                <a:spcPct val="100000"/>
              </a:lnSpc>
              <a:spcBef>
                <a:spcPts val="0"/>
              </a:spcBef>
              <a:spcAft>
                <a:spcPts val="0"/>
              </a:spcAft>
              <a:buNone/>
            </a:pPr>
            <a:r>
              <a:rPr b="1" lang="en" sz="1600">
                <a:latin typeface="Arial"/>
                <a:ea typeface="Arial"/>
                <a:cs typeface="Arial"/>
                <a:sym typeface="Arial"/>
              </a:rPr>
              <a:t>GitHub Secrets:</a:t>
            </a:r>
            <a:endParaRPr b="1" sz="16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400">
                <a:latin typeface="Arial"/>
                <a:ea typeface="Arial"/>
                <a:cs typeface="Arial"/>
                <a:sym typeface="Arial"/>
              </a:rPr>
              <a:t>Management of usernames, passwords and data strings</a:t>
            </a:r>
            <a:endParaRPr sz="1400">
              <a:latin typeface="Arial"/>
              <a:ea typeface="Arial"/>
              <a:cs typeface="Arial"/>
              <a:sym typeface="Arial"/>
            </a:endParaRPr>
          </a:p>
        </p:txBody>
      </p:sp>
      <p:sp>
        <p:nvSpPr>
          <p:cNvPr id="643" name="Google Shape;643;p47"/>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Security</a:t>
            </a:r>
            <a:r>
              <a:rPr lang="en"/>
              <a:t> Overview</a:t>
            </a:r>
            <a:endParaRPr/>
          </a:p>
        </p:txBody>
      </p:sp>
      <p:grpSp>
        <p:nvGrpSpPr>
          <p:cNvPr id="644" name="Google Shape;644;p47"/>
          <p:cNvGrpSpPr/>
          <p:nvPr/>
        </p:nvGrpSpPr>
        <p:grpSpPr>
          <a:xfrm>
            <a:off x="7686105" y="-476250"/>
            <a:ext cx="2291257" cy="2922300"/>
            <a:chOff x="4882900" y="-64350"/>
            <a:chExt cx="2493750" cy="2922300"/>
          </a:xfrm>
        </p:grpSpPr>
        <p:sp>
          <p:nvSpPr>
            <p:cNvPr id="645" name="Google Shape;645;p47"/>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7"/>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7"/>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7"/>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7"/>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48"/>
          <p:cNvSpPr txBox="1"/>
          <p:nvPr>
            <p:ph idx="1" type="body"/>
          </p:nvPr>
        </p:nvSpPr>
        <p:spPr>
          <a:xfrm>
            <a:off x="268125" y="1612375"/>
            <a:ext cx="3534300" cy="25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Arial"/>
                <a:ea typeface="Arial"/>
                <a:cs typeface="Arial"/>
                <a:sym typeface="Arial"/>
              </a:rPr>
              <a:t>Google Oauth2:</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It provides the client applications with</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Secure delegated access.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It works over HTTP and authorizes devices,API, servers, and application </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with  access token rather than</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 credentials </a:t>
            </a:r>
            <a:endParaRPr sz="1400">
              <a:latin typeface="Arial"/>
              <a:ea typeface="Arial"/>
              <a:cs typeface="Arial"/>
              <a:sym typeface="Arial"/>
            </a:endParaRPr>
          </a:p>
        </p:txBody>
      </p:sp>
      <p:sp>
        <p:nvSpPr>
          <p:cNvPr id="655" name="Google Shape;655;p48"/>
          <p:cNvSpPr txBox="1"/>
          <p:nvPr>
            <p:ph type="ctrTitle"/>
          </p:nvPr>
        </p:nvSpPr>
        <p:spPr>
          <a:xfrm>
            <a:off x="618825" y="411675"/>
            <a:ext cx="39531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Arial"/>
                <a:ea typeface="Arial"/>
                <a:cs typeface="Arial"/>
                <a:sym typeface="Arial"/>
              </a:rPr>
              <a:t>Authentication</a:t>
            </a:r>
            <a:endParaRPr/>
          </a:p>
        </p:txBody>
      </p:sp>
      <p:pic>
        <p:nvPicPr>
          <p:cNvPr id="656" name="Google Shape;656;p48"/>
          <p:cNvPicPr preferRelativeResize="0"/>
          <p:nvPr/>
        </p:nvPicPr>
        <p:blipFill>
          <a:blip r:embed="rId3">
            <a:alphaModFix/>
          </a:blip>
          <a:stretch>
            <a:fillRect/>
          </a:stretch>
        </p:blipFill>
        <p:spPr>
          <a:xfrm>
            <a:off x="3581400" y="950400"/>
            <a:ext cx="4934692" cy="3888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49"/>
          <p:cNvSpPr txBox="1"/>
          <p:nvPr>
            <p:ph idx="1" type="body"/>
          </p:nvPr>
        </p:nvSpPr>
        <p:spPr>
          <a:xfrm>
            <a:off x="618825" y="991950"/>
            <a:ext cx="33744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Tools Used</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Postman</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Docker</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Github Actions</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Heroku</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b="1" lang="en" sz="1600">
                <a:latin typeface="Arial"/>
                <a:ea typeface="Arial"/>
                <a:cs typeface="Arial"/>
                <a:sym typeface="Arial"/>
              </a:rPr>
              <a:t>Code Structure:</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Frontend:</a:t>
            </a:r>
            <a:endParaRPr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a:latin typeface="Arial"/>
                <a:ea typeface="Arial"/>
                <a:cs typeface="Arial"/>
                <a:sym typeface="Arial"/>
              </a:rPr>
              <a:t>code/pennywise-ui</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Backend:</a:t>
            </a:r>
            <a:endParaRPr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a:latin typeface="Arial"/>
                <a:ea typeface="Arial"/>
                <a:cs typeface="Arial"/>
                <a:sym typeface="Arial"/>
              </a:rPr>
              <a:t>code/back-end</a:t>
            </a:r>
            <a:endParaRPr sz="1400">
              <a:latin typeface="Arial"/>
              <a:ea typeface="Arial"/>
              <a:cs typeface="Arial"/>
              <a:sym typeface="Arial"/>
            </a:endParaRPr>
          </a:p>
        </p:txBody>
      </p:sp>
      <p:sp>
        <p:nvSpPr>
          <p:cNvPr id="662" name="Google Shape;662;p49"/>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Implementation</a:t>
            </a:r>
            <a:endParaRPr/>
          </a:p>
        </p:txBody>
      </p:sp>
      <p:grpSp>
        <p:nvGrpSpPr>
          <p:cNvPr id="663" name="Google Shape;663;p49"/>
          <p:cNvGrpSpPr/>
          <p:nvPr/>
        </p:nvGrpSpPr>
        <p:grpSpPr>
          <a:xfrm>
            <a:off x="7686105" y="-476250"/>
            <a:ext cx="2291257" cy="2922300"/>
            <a:chOff x="4882900" y="-64350"/>
            <a:chExt cx="2493750" cy="2922300"/>
          </a:xfrm>
        </p:grpSpPr>
        <p:sp>
          <p:nvSpPr>
            <p:cNvPr id="664" name="Google Shape;664;p49"/>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9"/>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9"/>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9"/>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9"/>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9" name="Google Shape;669;p49"/>
          <p:cNvSpPr txBox="1"/>
          <p:nvPr>
            <p:ph idx="1" type="body"/>
          </p:nvPr>
        </p:nvSpPr>
        <p:spPr>
          <a:xfrm>
            <a:off x="3307325" y="991950"/>
            <a:ext cx="48228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Github Branches:</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back-end</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front-end</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login-dev</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back-end-oauth</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dev</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Our branches were broken out based on the work that was being done, for instance, all front end code was added to the front-end branch so that the front end team would have access to all relevant updates. Additionally, this approach allowed for minimized back-end testing errors to effect testing on the front end.</a:t>
            </a:r>
            <a:endParaRPr sz="14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50"/>
          <p:cNvSpPr txBox="1"/>
          <p:nvPr>
            <p:ph idx="1" type="body"/>
          </p:nvPr>
        </p:nvSpPr>
        <p:spPr>
          <a:xfrm>
            <a:off x="618825" y="991950"/>
            <a:ext cx="70674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Rest API in action:</a:t>
            </a:r>
            <a:endParaRPr i="1" sz="10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Post:</a:t>
            </a:r>
            <a:endParaRPr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a:latin typeface="Arial"/>
                <a:ea typeface="Arial"/>
                <a:cs typeface="Arial"/>
                <a:sym typeface="Arial"/>
              </a:rPr>
              <a:t>addCategory</a:t>
            </a:r>
            <a:endParaRPr sz="1400">
              <a:latin typeface="Arial"/>
              <a:ea typeface="Arial"/>
              <a:cs typeface="Arial"/>
              <a:sym typeface="Arial"/>
            </a:endParaRPr>
          </a:p>
        </p:txBody>
      </p:sp>
      <p:sp>
        <p:nvSpPr>
          <p:cNvPr id="675" name="Google Shape;675;p50"/>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Implementation Cont.</a:t>
            </a:r>
            <a:endParaRPr/>
          </a:p>
        </p:txBody>
      </p:sp>
      <p:grpSp>
        <p:nvGrpSpPr>
          <p:cNvPr id="676" name="Google Shape;676;p50"/>
          <p:cNvGrpSpPr/>
          <p:nvPr/>
        </p:nvGrpSpPr>
        <p:grpSpPr>
          <a:xfrm>
            <a:off x="7686105" y="-476250"/>
            <a:ext cx="2291257" cy="2922300"/>
            <a:chOff x="4882900" y="-64350"/>
            <a:chExt cx="2493750" cy="2922300"/>
          </a:xfrm>
        </p:grpSpPr>
        <p:sp>
          <p:nvSpPr>
            <p:cNvPr id="677" name="Google Shape;677;p50"/>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50"/>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50"/>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50"/>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50"/>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82" name="Google Shape;682;p50"/>
          <p:cNvPicPr preferRelativeResize="0"/>
          <p:nvPr/>
        </p:nvPicPr>
        <p:blipFill>
          <a:blip r:embed="rId3">
            <a:alphaModFix/>
          </a:blip>
          <a:stretch>
            <a:fillRect/>
          </a:stretch>
        </p:blipFill>
        <p:spPr>
          <a:xfrm>
            <a:off x="3727050" y="989475"/>
            <a:ext cx="4788926" cy="38857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1"/>
          <p:cNvSpPr txBox="1"/>
          <p:nvPr>
            <p:ph idx="1" type="body"/>
          </p:nvPr>
        </p:nvSpPr>
        <p:spPr>
          <a:xfrm>
            <a:off x="618825" y="991950"/>
            <a:ext cx="33744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Unit Testing:</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JUnit5 + Mockito Framework</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b="1" lang="en" sz="1600">
                <a:latin typeface="Arial"/>
                <a:ea typeface="Arial"/>
                <a:cs typeface="Arial"/>
                <a:sym typeface="Arial"/>
              </a:rPr>
              <a:t>Integration Testing</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Mock MVC</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b="1" lang="en" sz="1600">
                <a:latin typeface="Arial"/>
                <a:ea typeface="Arial"/>
                <a:cs typeface="Arial"/>
                <a:sym typeface="Arial"/>
              </a:rPr>
              <a:t>Acceptance Testing:</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JUnit5 + Cucumber Framework</a:t>
            </a:r>
            <a:endParaRPr sz="1400">
              <a:latin typeface="Arial"/>
              <a:ea typeface="Arial"/>
              <a:cs typeface="Arial"/>
              <a:sym typeface="Arial"/>
            </a:endParaRPr>
          </a:p>
        </p:txBody>
      </p:sp>
      <p:sp>
        <p:nvSpPr>
          <p:cNvPr id="688" name="Google Shape;688;p51"/>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Testing</a:t>
            </a:r>
            <a:endParaRPr/>
          </a:p>
        </p:txBody>
      </p:sp>
      <p:grpSp>
        <p:nvGrpSpPr>
          <p:cNvPr id="689" name="Google Shape;689;p51"/>
          <p:cNvGrpSpPr/>
          <p:nvPr/>
        </p:nvGrpSpPr>
        <p:grpSpPr>
          <a:xfrm>
            <a:off x="7686105" y="-476250"/>
            <a:ext cx="2291257" cy="2922300"/>
            <a:chOff x="4882900" y="-64350"/>
            <a:chExt cx="2493750" cy="2922300"/>
          </a:xfrm>
        </p:grpSpPr>
        <p:sp>
          <p:nvSpPr>
            <p:cNvPr id="690" name="Google Shape;690;p51"/>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51"/>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51"/>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51"/>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51"/>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5" name="Google Shape;695;p51"/>
          <p:cNvSpPr txBox="1"/>
          <p:nvPr>
            <p:ph idx="1" type="body"/>
          </p:nvPr>
        </p:nvSpPr>
        <p:spPr>
          <a:xfrm>
            <a:off x="3993225" y="991950"/>
            <a:ext cx="36930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Summary</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For our project, we have written Unit and Integration tests for the back end code </a:t>
            </a:r>
            <a:endParaRPr sz="14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Unit tests were written by the developers with JUnit5 and Mockito</a:t>
            </a:r>
            <a:endParaRPr sz="14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Integration tests were written by the QA leader with JUnit5, Mockito, and Spring Mock MVC. </a:t>
            </a:r>
            <a:endParaRPr sz="14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p:txBody>
      </p:sp>
      <p:pic>
        <p:nvPicPr>
          <p:cNvPr id="696" name="Google Shape;696;p51"/>
          <p:cNvPicPr preferRelativeResize="0"/>
          <p:nvPr/>
        </p:nvPicPr>
        <p:blipFill>
          <a:blip r:embed="rId3">
            <a:alphaModFix/>
          </a:blip>
          <a:stretch>
            <a:fillRect/>
          </a:stretch>
        </p:blipFill>
        <p:spPr>
          <a:xfrm>
            <a:off x="5676475" y="3316100"/>
            <a:ext cx="1698685" cy="483575"/>
          </a:xfrm>
          <a:prstGeom prst="rect">
            <a:avLst/>
          </a:prstGeom>
          <a:noFill/>
          <a:ln>
            <a:noFill/>
          </a:ln>
        </p:spPr>
      </p:pic>
      <p:pic>
        <p:nvPicPr>
          <p:cNvPr id="697" name="Google Shape;697;p51"/>
          <p:cNvPicPr preferRelativeResize="0"/>
          <p:nvPr/>
        </p:nvPicPr>
        <p:blipFill>
          <a:blip r:embed="rId4">
            <a:alphaModFix/>
          </a:blip>
          <a:stretch>
            <a:fillRect/>
          </a:stretch>
        </p:blipFill>
        <p:spPr>
          <a:xfrm>
            <a:off x="4087575" y="3799675"/>
            <a:ext cx="1588901" cy="676348"/>
          </a:xfrm>
          <a:prstGeom prst="rect">
            <a:avLst/>
          </a:prstGeom>
          <a:noFill/>
          <a:ln>
            <a:noFill/>
          </a:ln>
        </p:spPr>
      </p:pic>
      <p:pic>
        <p:nvPicPr>
          <p:cNvPr id="698" name="Google Shape;698;p51"/>
          <p:cNvPicPr preferRelativeResize="0"/>
          <p:nvPr/>
        </p:nvPicPr>
        <p:blipFill>
          <a:blip r:embed="rId5">
            <a:alphaModFix/>
          </a:blip>
          <a:stretch>
            <a:fillRect/>
          </a:stretch>
        </p:blipFill>
        <p:spPr>
          <a:xfrm>
            <a:off x="4087575" y="3316100"/>
            <a:ext cx="1588900" cy="48358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52"/>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Testing Report</a:t>
            </a:r>
            <a:endParaRPr/>
          </a:p>
        </p:txBody>
      </p:sp>
      <p:grpSp>
        <p:nvGrpSpPr>
          <p:cNvPr id="704" name="Google Shape;704;p52"/>
          <p:cNvGrpSpPr/>
          <p:nvPr/>
        </p:nvGrpSpPr>
        <p:grpSpPr>
          <a:xfrm>
            <a:off x="7686105" y="-476250"/>
            <a:ext cx="2291257" cy="2922300"/>
            <a:chOff x="4882900" y="-64350"/>
            <a:chExt cx="2493750" cy="2922300"/>
          </a:xfrm>
        </p:grpSpPr>
        <p:sp>
          <p:nvSpPr>
            <p:cNvPr id="705" name="Google Shape;705;p52"/>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52"/>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52"/>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52"/>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52"/>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10" name="Google Shape;710;p52"/>
          <p:cNvPicPr preferRelativeResize="0"/>
          <p:nvPr/>
        </p:nvPicPr>
        <p:blipFill>
          <a:blip r:embed="rId3">
            <a:alphaModFix/>
          </a:blip>
          <a:stretch>
            <a:fillRect/>
          </a:stretch>
        </p:blipFill>
        <p:spPr>
          <a:xfrm>
            <a:off x="291975" y="1068300"/>
            <a:ext cx="5413674" cy="1891925"/>
          </a:xfrm>
          <a:prstGeom prst="rect">
            <a:avLst/>
          </a:prstGeom>
          <a:noFill/>
          <a:ln>
            <a:noFill/>
          </a:ln>
        </p:spPr>
      </p:pic>
      <p:pic>
        <p:nvPicPr>
          <p:cNvPr id="711" name="Google Shape;711;p52"/>
          <p:cNvPicPr preferRelativeResize="0"/>
          <p:nvPr/>
        </p:nvPicPr>
        <p:blipFill>
          <a:blip r:embed="rId4">
            <a:alphaModFix/>
          </a:blip>
          <a:stretch>
            <a:fillRect/>
          </a:stretch>
        </p:blipFill>
        <p:spPr>
          <a:xfrm>
            <a:off x="5935800" y="728375"/>
            <a:ext cx="2920201" cy="41592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53"/>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Testing Examples </a:t>
            </a:r>
            <a:endParaRPr/>
          </a:p>
        </p:txBody>
      </p:sp>
      <p:grpSp>
        <p:nvGrpSpPr>
          <p:cNvPr id="717" name="Google Shape;717;p53"/>
          <p:cNvGrpSpPr/>
          <p:nvPr/>
        </p:nvGrpSpPr>
        <p:grpSpPr>
          <a:xfrm>
            <a:off x="7686105" y="-476250"/>
            <a:ext cx="2291257" cy="2922300"/>
            <a:chOff x="4882900" y="-64350"/>
            <a:chExt cx="2493750" cy="2922300"/>
          </a:xfrm>
        </p:grpSpPr>
        <p:sp>
          <p:nvSpPr>
            <p:cNvPr id="718" name="Google Shape;718;p53"/>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53"/>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53"/>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53"/>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53"/>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23" name="Google Shape;723;p53"/>
          <p:cNvPicPr preferRelativeResize="0"/>
          <p:nvPr/>
        </p:nvPicPr>
        <p:blipFill>
          <a:blip r:embed="rId3">
            <a:alphaModFix/>
          </a:blip>
          <a:stretch>
            <a:fillRect/>
          </a:stretch>
        </p:blipFill>
        <p:spPr>
          <a:xfrm>
            <a:off x="701075" y="1104525"/>
            <a:ext cx="3870931" cy="3849225"/>
          </a:xfrm>
          <a:prstGeom prst="rect">
            <a:avLst/>
          </a:prstGeom>
          <a:noFill/>
          <a:ln>
            <a:noFill/>
          </a:ln>
        </p:spPr>
      </p:pic>
      <p:pic>
        <p:nvPicPr>
          <p:cNvPr id="724" name="Google Shape;724;p53"/>
          <p:cNvPicPr preferRelativeResize="0"/>
          <p:nvPr/>
        </p:nvPicPr>
        <p:blipFill>
          <a:blip r:embed="rId4">
            <a:alphaModFix/>
          </a:blip>
          <a:stretch>
            <a:fillRect/>
          </a:stretch>
        </p:blipFill>
        <p:spPr>
          <a:xfrm>
            <a:off x="5218950" y="880400"/>
            <a:ext cx="3626700" cy="328283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54"/>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Manual Tests</a:t>
            </a:r>
            <a:endParaRPr/>
          </a:p>
        </p:txBody>
      </p:sp>
      <p:grpSp>
        <p:nvGrpSpPr>
          <p:cNvPr id="730" name="Google Shape;730;p54"/>
          <p:cNvGrpSpPr/>
          <p:nvPr/>
        </p:nvGrpSpPr>
        <p:grpSpPr>
          <a:xfrm>
            <a:off x="7686105" y="-476250"/>
            <a:ext cx="2291257" cy="2922300"/>
            <a:chOff x="4882900" y="-64350"/>
            <a:chExt cx="2493750" cy="2922300"/>
          </a:xfrm>
        </p:grpSpPr>
        <p:sp>
          <p:nvSpPr>
            <p:cNvPr id="731" name="Google Shape;731;p54"/>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54"/>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54"/>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54"/>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54"/>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36" name="Google Shape;736;p54"/>
          <p:cNvPicPr preferRelativeResize="0"/>
          <p:nvPr/>
        </p:nvPicPr>
        <p:blipFill>
          <a:blip r:embed="rId3">
            <a:alphaModFix/>
          </a:blip>
          <a:stretch>
            <a:fillRect/>
          </a:stretch>
        </p:blipFill>
        <p:spPr>
          <a:xfrm>
            <a:off x="152400" y="1141875"/>
            <a:ext cx="4578099" cy="2747307"/>
          </a:xfrm>
          <a:prstGeom prst="rect">
            <a:avLst/>
          </a:prstGeom>
          <a:noFill/>
          <a:ln>
            <a:noFill/>
          </a:ln>
        </p:spPr>
      </p:pic>
      <p:pic>
        <p:nvPicPr>
          <p:cNvPr id="737" name="Google Shape;737;p54"/>
          <p:cNvPicPr preferRelativeResize="0"/>
          <p:nvPr/>
        </p:nvPicPr>
        <p:blipFill>
          <a:blip r:embed="rId4">
            <a:alphaModFix/>
          </a:blip>
          <a:stretch>
            <a:fillRect/>
          </a:stretch>
        </p:blipFill>
        <p:spPr>
          <a:xfrm>
            <a:off x="4925375" y="554775"/>
            <a:ext cx="3684475" cy="1387575"/>
          </a:xfrm>
          <a:prstGeom prst="rect">
            <a:avLst/>
          </a:prstGeom>
          <a:noFill/>
          <a:ln>
            <a:noFill/>
          </a:ln>
        </p:spPr>
      </p:pic>
      <p:pic>
        <p:nvPicPr>
          <p:cNvPr id="738" name="Google Shape;738;p54"/>
          <p:cNvPicPr preferRelativeResize="0"/>
          <p:nvPr/>
        </p:nvPicPr>
        <p:blipFill>
          <a:blip r:embed="rId5">
            <a:alphaModFix/>
          </a:blip>
          <a:stretch>
            <a:fillRect/>
          </a:stretch>
        </p:blipFill>
        <p:spPr>
          <a:xfrm>
            <a:off x="5199001" y="2129100"/>
            <a:ext cx="3570750" cy="2747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7"/>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Team leader:</a:t>
            </a:r>
            <a:r>
              <a:rPr lang="en" sz="1600">
                <a:latin typeface="Arial"/>
                <a:ea typeface="Arial"/>
                <a:cs typeface="Arial"/>
                <a:sym typeface="Arial"/>
              </a:rPr>
              <a:t> Brian Fenstermacher</a:t>
            </a:r>
            <a:endParaRPr sz="1600">
              <a:latin typeface="Arial"/>
              <a:ea typeface="Arial"/>
              <a:cs typeface="Arial"/>
              <a:sym typeface="Arial"/>
            </a:endParaRPr>
          </a:p>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Requirements leader:</a:t>
            </a:r>
            <a:r>
              <a:rPr lang="en" sz="1600">
                <a:latin typeface="Arial"/>
                <a:ea typeface="Arial"/>
                <a:cs typeface="Arial"/>
                <a:sym typeface="Arial"/>
              </a:rPr>
              <a:t> Jisoo Lee, Chaitanya Saraogi</a:t>
            </a:r>
            <a:endParaRPr sz="1600">
              <a:latin typeface="Arial"/>
              <a:ea typeface="Arial"/>
              <a:cs typeface="Arial"/>
              <a:sym typeface="Arial"/>
            </a:endParaRPr>
          </a:p>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Design and Implementation leader:</a:t>
            </a:r>
            <a:r>
              <a:rPr lang="en" sz="1600">
                <a:latin typeface="Arial"/>
                <a:ea typeface="Arial"/>
                <a:cs typeface="Arial"/>
                <a:sym typeface="Arial"/>
              </a:rPr>
              <a:t> Sherif Zeyada</a:t>
            </a:r>
            <a:endParaRPr sz="1600">
              <a:latin typeface="Arial"/>
              <a:ea typeface="Arial"/>
              <a:cs typeface="Arial"/>
              <a:sym typeface="Arial"/>
            </a:endParaRPr>
          </a:p>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QA leader:</a:t>
            </a:r>
            <a:r>
              <a:rPr lang="en" sz="1600">
                <a:latin typeface="Arial"/>
                <a:ea typeface="Arial"/>
                <a:cs typeface="Arial"/>
                <a:sym typeface="Arial"/>
              </a:rPr>
              <a:t> Mali Rivera</a:t>
            </a:r>
            <a:endParaRPr sz="1600">
              <a:latin typeface="Arial"/>
              <a:ea typeface="Arial"/>
              <a:cs typeface="Arial"/>
              <a:sym typeface="Arial"/>
            </a:endParaRPr>
          </a:p>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Configuration leader:</a:t>
            </a:r>
            <a:r>
              <a:rPr lang="en" sz="1600">
                <a:latin typeface="Arial"/>
                <a:ea typeface="Arial"/>
                <a:cs typeface="Arial"/>
                <a:sym typeface="Arial"/>
              </a:rPr>
              <a:t> Clyde Yeung</a:t>
            </a:r>
            <a:endParaRPr sz="1600">
              <a:latin typeface="Arial"/>
              <a:ea typeface="Arial"/>
              <a:cs typeface="Arial"/>
              <a:sym typeface="Arial"/>
            </a:endParaRPr>
          </a:p>
          <a:p>
            <a:pPr indent="-317500" lvl="0" marL="457200" rtl="0" algn="l">
              <a:lnSpc>
                <a:spcPct val="100000"/>
              </a:lnSpc>
              <a:spcBef>
                <a:spcPts val="0"/>
              </a:spcBef>
              <a:spcAft>
                <a:spcPts val="0"/>
              </a:spcAft>
              <a:buSzPts val="1400"/>
              <a:buChar char="●"/>
            </a:pPr>
            <a:r>
              <a:rPr b="1" lang="en" sz="1600">
                <a:latin typeface="Arial"/>
                <a:ea typeface="Arial"/>
                <a:cs typeface="Arial"/>
                <a:sym typeface="Arial"/>
              </a:rPr>
              <a:t>Security leader:</a:t>
            </a:r>
            <a:r>
              <a:rPr lang="en" sz="1600">
                <a:latin typeface="Arial"/>
                <a:ea typeface="Arial"/>
                <a:cs typeface="Arial"/>
                <a:sym typeface="Arial"/>
              </a:rPr>
              <a:t> Sean Rawson</a:t>
            </a:r>
            <a:endParaRPr sz="1600">
              <a:latin typeface="Arial"/>
              <a:ea typeface="Arial"/>
              <a:cs typeface="Arial"/>
              <a:sym typeface="Arial"/>
            </a:endParaRPr>
          </a:p>
          <a:p>
            <a:pPr indent="0" lvl="0" marL="0" rtl="0" algn="l">
              <a:lnSpc>
                <a:spcPct val="100000"/>
              </a:lnSpc>
              <a:spcBef>
                <a:spcPts val="0"/>
              </a:spcBef>
              <a:spcAft>
                <a:spcPts val="0"/>
              </a:spcAft>
              <a:buNone/>
            </a:pPr>
            <a:r>
              <a:t/>
            </a:r>
            <a:endParaRPr sz="1100">
              <a:latin typeface="Arial"/>
              <a:ea typeface="Arial"/>
              <a:cs typeface="Arial"/>
              <a:sym typeface="Arial"/>
            </a:endParaRPr>
          </a:p>
        </p:txBody>
      </p:sp>
      <p:sp>
        <p:nvSpPr>
          <p:cNvPr id="521" name="Google Shape;521;p37"/>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Member Roles</a:t>
            </a:r>
            <a:endParaRPr/>
          </a:p>
        </p:txBody>
      </p:sp>
      <p:grpSp>
        <p:nvGrpSpPr>
          <p:cNvPr id="522" name="Google Shape;522;p37"/>
          <p:cNvGrpSpPr/>
          <p:nvPr/>
        </p:nvGrpSpPr>
        <p:grpSpPr>
          <a:xfrm>
            <a:off x="7686105" y="-476250"/>
            <a:ext cx="2291257" cy="2922300"/>
            <a:chOff x="4882900" y="-64350"/>
            <a:chExt cx="2493750" cy="2922300"/>
          </a:xfrm>
        </p:grpSpPr>
        <p:sp>
          <p:nvSpPr>
            <p:cNvPr id="523" name="Google Shape;523;p37"/>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37"/>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37"/>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37"/>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7"/>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55"/>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Heroku and Dynos</a:t>
            </a:r>
            <a:endParaRPr b="1" sz="16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400">
                <a:latin typeface="Arial"/>
                <a:ea typeface="Arial"/>
                <a:cs typeface="Arial"/>
                <a:sym typeface="Arial"/>
              </a:rPr>
              <a:t>Database</a:t>
            </a:r>
            <a:endParaRPr sz="1400">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en" sz="1400">
                <a:latin typeface="Arial"/>
                <a:ea typeface="Arial"/>
                <a:cs typeface="Arial"/>
                <a:sym typeface="Arial"/>
              </a:rPr>
              <a:t>Backend</a:t>
            </a:r>
            <a:endParaRPr sz="1400">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en" sz="1400">
                <a:latin typeface="Arial"/>
                <a:ea typeface="Arial"/>
                <a:cs typeface="Arial"/>
                <a:sym typeface="Arial"/>
              </a:rPr>
              <a:t>Frontend</a:t>
            </a:r>
            <a:endParaRPr sz="1400">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en" sz="1400">
                <a:latin typeface="Arial"/>
                <a:ea typeface="Arial"/>
                <a:cs typeface="Arial"/>
                <a:sym typeface="Arial"/>
              </a:rPr>
              <a:t>OAuth</a:t>
            </a:r>
            <a:endParaRPr sz="1400">
              <a:latin typeface="Arial"/>
              <a:ea typeface="Arial"/>
              <a:cs typeface="Arial"/>
              <a:sym typeface="Arial"/>
            </a:endParaRPr>
          </a:p>
        </p:txBody>
      </p:sp>
      <p:sp>
        <p:nvSpPr>
          <p:cNvPr id="744" name="Google Shape;744;p55"/>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Deployment</a:t>
            </a:r>
            <a:r>
              <a:rPr lang="en"/>
              <a:t> Overview</a:t>
            </a:r>
            <a:endParaRPr/>
          </a:p>
        </p:txBody>
      </p:sp>
      <p:grpSp>
        <p:nvGrpSpPr>
          <p:cNvPr id="745" name="Google Shape;745;p55"/>
          <p:cNvGrpSpPr/>
          <p:nvPr/>
        </p:nvGrpSpPr>
        <p:grpSpPr>
          <a:xfrm>
            <a:off x="7686105" y="-476250"/>
            <a:ext cx="2291257" cy="2922300"/>
            <a:chOff x="4882900" y="-64350"/>
            <a:chExt cx="2493750" cy="2922300"/>
          </a:xfrm>
        </p:grpSpPr>
        <p:sp>
          <p:nvSpPr>
            <p:cNvPr id="746" name="Google Shape;746;p55"/>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55"/>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55"/>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55"/>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55"/>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51" name="Google Shape;751;p55"/>
          <p:cNvPicPr preferRelativeResize="0"/>
          <p:nvPr/>
        </p:nvPicPr>
        <p:blipFill>
          <a:blip r:embed="rId3">
            <a:alphaModFix/>
          </a:blip>
          <a:stretch>
            <a:fillRect/>
          </a:stretch>
        </p:blipFill>
        <p:spPr>
          <a:xfrm>
            <a:off x="4036350" y="919300"/>
            <a:ext cx="4340049" cy="39730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56"/>
          <p:cNvSpPr txBox="1"/>
          <p:nvPr>
            <p:ph idx="1" type="body"/>
          </p:nvPr>
        </p:nvSpPr>
        <p:spPr>
          <a:xfrm>
            <a:off x="618825" y="991950"/>
            <a:ext cx="2394000" cy="877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GitHub Action</a:t>
            </a:r>
            <a:endParaRPr b="1" sz="16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400">
                <a:latin typeface="Arial"/>
                <a:ea typeface="Arial"/>
                <a:cs typeface="Arial"/>
                <a:sym typeface="Arial"/>
              </a:rPr>
              <a:t>Triggered on Push/PR</a:t>
            </a:r>
            <a:endParaRPr sz="1400">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en" sz="1400">
                <a:latin typeface="Arial"/>
                <a:ea typeface="Arial"/>
                <a:cs typeface="Arial"/>
                <a:sym typeface="Arial"/>
              </a:rPr>
              <a:t>Multiple Branches</a:t>
            </a:r>
            <a:endParaRPr sz="1400">
              <a:latin typeface="Arial"/>
              <a:ea typeface="Arial"/>
              <a:cs typeface="Arial"/>
              <a:sym typeface="Arial"/>
            </a:endParaRPr>
          </a:p>
        </p:txBody>
      </p:sp>
      <p:sp>
        <p:nvSpPr>
          <p:cNvPr id="757" name="Google Shape;757;p56"/>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Deployment Cont.</a:t>
            </a:r>
            <a:endParaRPr/>
          </a:p>
        </p:txBody>
      </p:sp>
      <p:grpSp>
        <p:nvGrpSpPr>
          <p:cNvPr id="758" name="Google Shape;758;p56"/>
          <p:cNvGrpSpPr/>
          <p:nvPr/>
        </p:nvGrpSpPr>
        <p:grpSpPr>
          <a:xfrm>
            <a:off x="7686105" y="-476250"/>
            <a:ext cx="2291257" cy="2922300"/>
            <a:chOff x="4882900" y="-64350"/>
            <a:chExt cx="2493750" cy="2922300"/>
          </a:xfrm>
        </p:grpSpPr>
        <p:sp>
          <p:nvSpPr>
            <p:cNvPr id="759" name="Google Shape;759;p56"/>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56"/>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56"/>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56"/>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56"/>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64" name="Google Shape;764;p56"/>
          <p:cNvPicPr preferRelativeResize="0"/>
          <p:nvPr/>
        </p:nvPicPr>
        <p:blipFill>
          <a:blip r:embed="rId3">
            <a:alphaModFix/>
          </a:blip>
          <a:stretch>
            <a:fillRect/>
          </a:stretch>
        </p:blipFill>
        <p:spPr>
          <a:xfrm>
            <a:off x="3012900" y="1007675"/>
            <a:ext cx="5910851" cy="36827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57"/>
          <p:cNvSpPr txBox="1"/>
          <p:nvPr>
            <p:ph idx="1" type="body"/>
          </p:nvPr>
        </p:nvSpPr>
        <p:spPr>
          <a:xfrm>
            <a:off x="618825" y="991950"/>
            <a:ext cx="2394000" cy="4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Workflow Process:</a:t>
            </a:r>
            <a:endParaRPr sz="1400">
              <a:latin typeface="Arial"/>
              <a:ea typeface="Arial"/>
              <a:cs typeface="Arial"/>
              <a:sym typeface="Arial"/>
            </a:endParaRPr>
          </a:p>
        </p:txBody>
      </p:sp>
      <p:sp>
        <p:nvSpPr>
          <p:cNvPr id="770" name="Google Shape;770;p57"/>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Deployment Cont.</a:t>
            </a:r>
            <a:endParaRPr/>
          </a:p>
        </p:txBody>
      </p:sp>
      <p:grpSp>
        <p:nvGrpSpPr>
          <p:cNvPr id="771" name="Google Shape;771;p57"/>
          <p:cNvGrpSpPr/>
          <p:nvPr/>
        </p:nvGrpSpPr>
        <p:grpSpPr>
          <a:xfrm>
            <a:off x="7686105" y="-476250"/>
            <a:ext cx="2291257" cy="2922300"/>
            <a:chOff x="4882900" y="-64350"/>
            <a:chExt cx="2493750" cy="2922300"/>
          </a:xfrm>
        </p:grpSpPr>
        <p:sp>
          <p:nvSpPr>
            <p:cNvPr id="772" name="Google Shape;772;p57"/>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57"/>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57"/>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57"/>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57"/>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7" name="Google Shape;777;p57"/>
          <p:cNvSpPr txBox="1"/>
          <p:nvPr/>
        </p:nvSpPr>
        <p:spPr>
          <a:xfrm>
            <a:off x="466425" y="1603975"/>
            <a:ext cx="3493800" cy="18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pic>
        <p:nvPicPr>
          <p:cNvPr id="778" name="Google Shape;778;p57"/>
          <p:cNvPicPr preferRelativeResize="0"/>
          <p:nvPr/>
        </p:nvPicPr>
        <p:blipFill>
          <a:blip r:embed="rId3">
            <a:alphaModFix/>
          </a:blip>
          <a:stretch>
            <a:fillRect/>
          </a:stretch>
        </p:blipFill>
        <p:spPr>
          <a:xfrm>
            <a:off x="526442" y="1613738"/>
            <a:ext cx="4110807" cy="2396630"/>
          </a:xfrm>
          <a:prstGeom prst="rect">
            <a:avLst/>
          </a:prstGeom>
          <a:noFill/>
          <a:ln>
            <a:noFill/>
          </a:ln>
        </p:spPr>
      </p:pic>
      <p:sp>
        <p:nvSpPr>
          <p:cNvPr id="779" name="Google Shape;779;p57"/>
          <p:cNvSpPr/>
          <p:nvPr/>
        </p:nvSpPr>
        <p:spPr>
          <a:xfrm>
            <a:off x="2077223" y="2383245"/>
            <a:ext cx="1842000" cy="331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780" name="Google Shape;780;p57"/>
          <p:cNvSpPr/>
          <p:nvPr/>
        </p:nvSpPr>
        <p:spPr>
          <a:xfrm>
            <a:off x="2077223" y="2734647"/>
            <a:ext cx="1842000" cy="154800"/>
          </a:xfrm>
          <a:prstGeom prst="rect">
            <a:avLst/>
          </a:prstGeom>
          <a:no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781" name="Google Shape;781;p57"/>
          <p:cNvSpPr/>
          <p:nvPr/>
        </p:nvSpPr>
        <p:spPr>
          <a:xfrm>
            <a:off x="2086500" y="3073345"/>
            <a:ext cx="1823400" cy="116700"/>
          </a:xfrm>
          <a:prstGeom prst="rect">
            <a:avLst/>
          </a:prstGeom>
          <a:no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782" name="Google Shape;782;p57"/>
          <p:cNvSpPr/>
          <p:nvPr/>
        </p:nvSpPr>
        <p:spPr>
          <a:xfrm>
            <a:off x="2077223" y="2912872"/>
            <a:ext cx="1842000" cy="1314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sp>
        <p:nvSpPr>
          <p:cNvPr id="783" name="Google Shape;783;p57"/>
          <p:cNvSpPr/>
          <p:nvPr/>
        </p:nvSpPr>
        <p:spPr>
          <a:xfrm>
            <a:off x="2086500" y="3219257"/>
            <a:ext cx="1823400" cy="116700"/>
          </a:xfrm>
          <a:prstGeom prst="rect">
            <a:avLst/>
          </a:prstGeom>
          <a:noFill/>
          <a:ln cap="flat" cmpd="sng" w="9525">
            <a:solidFill>
              <a:srgbClr val="00CF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F0000"/>
              </a:highlight>
              <a:latin typeface="Maven Pro"/>
              <a:ea typeface="Maven Pro"/>
              <a:cs typeface="Maven Pro"/>
              <a:sym typeface="Maven Pro"/>
            </a:endParaRPr>
          </a:p>
        </p:txBody>
      </p:sp>
      <p:pic>
        <p:nvPicPr>
          <p:cNvPr id="784" name="Google Shape;784;p57"/>
          <p:cNvPicPr preferRelativeResize="0"/>
          <p:nvPr/>
        </p:nvPicPr>
        <p:blipFill>
          <a:blip r:embed="rId4">
            <a:alphaModFix/>
          </a:blip>
          <a:stretch>
            <a:fillRect/>
          </a:stretch>
        </p:blipFill>
        <p:spPr>
          <a:xfrm>
            <a:off x="4713450" y="1613750"/>
            <a:ext cx="3846620" cy="2396625"/>
          </a:xfrm>
          <a:prstGeom prst="rect">
            <a:avLst/>
          </a:prstGeom>
          <a:noFill/>
          <a:ln>
            <a:noFill/>
          </a:ln>
        </p:spPr>
      </p:pic>
      <p:sp>
        <p:nvSpPr>
          <p:cNvPr id="785" name="Google Shape;785;p57"/>
          <p:cNvSpPr txBox="1"/>
          <p:nvPr>
            <p:ph idx="1" type="body"/>
          </p:nvPr>
        </p:nvSpPr>
        <p:spPr>
          <a:xfrm>
            <a:off x="4713450" y="991950"/>
            <a:ext cx="2394000" cy="4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Move to the left:</a:t>
            </a:r>
            <a:endParaRPr sz="14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8"/>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Overall Team Contributions</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User Story creation</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Acceptance test creation</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Refactoring of bad code smells</a:t>
            </a:r>
            <a:endParaRPr sz="14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a:p>
            <a:pPr indent="0" lvl="0" marL="0" rtl="0" algn="l">
              <a:lnSpc>
                <a:spcPct val="115000"/>
              </a:lnSpc>
              <a:spcBef>
                <a:spcPts val="0"/>
              </a:spcBef>
              <a:spcAft>
                <a:spcPts val="0"/>
              </a:spcAft>
              <a:buNone/>
            </a:pPr>
            <a:r>
              <a:rPr b="1" lang="en" sz="1600">
                <a:latin typeface="Arial"/>
                <a:ea typeface="Arial"/>
                <a:cs typeface="Arial"/>
                <a:sym typeface="Arial"/>
              </a:rPr>
              <a:t>Brief overview of individual contributions:</a:t>
            </a:r>
            <a:endParaRPr b="1" sz="1600">
              <a:latin typeface="Arial"/>
              <a:ea typeface="Arial"/>
              <a:cs typeface="Arial"/>
              <a:sym typeface="Arial"/>
            </a:endParaRPr>
          </a:p>
          <a:p>
            <a:pPr indent="0" lvl="0" marL="0" rtl="0" algn="l">
              <a:lnSpc>
                <a:spcPct val="115000"/>
              </a:lnSpc>
              <a:spcBef>
                <a:spcPts val="0"/>
              </a:spcBef>
              <a:spcAft>
                <a:spcPts val="0"/>
              </a:spcAft>
              <a:buNone/>
            </a:pPr>
            <a:r>
              <a:rPr i="1" lang="en" sz="1200">
                <a:latin typeface="Arial"/>
                <a:ea typeface="Arial"/>
                <a:cs typeface="Arial"/>
                <a:sym typeface="Arial"/>
              </a:rPr>
              <a:t>A more detailed description of individual contributions can be found in the Progress Report document.</a:t>
            </a:r>
            <a:endParaRPr i="1" sz="1200">
              <a:latin typeface="Arial"/>
              <a:ea typeface="Arial"/>
              <a:cs typeface="Arial"/>
              <a:sym typeface="Arial"/>
            </a:endParaRPr>
          </a:p>
          <a:p>
            <a:pPr indent="0" lvl="0" marL="0" rtl="0" algn="l">
              <a:lnSpc>
                <a:spcPct val="115000"/>
              </a:lnSpc>
              <a:spcBef>
                <a:spcPts val="0"/>
              </a:spcBef>
              <a:spcAft>
                <a:spcPts val="0"/>
              </a:spcAft>
              <a:buNone/>
            </a:pPr>
            <a:r>
              <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Chaitanya</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Design Pattern for SDD</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Budget Notification System Backend</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Unit testing</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Sean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Endpoint creation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Unit testing</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Documentation Updates</a:t>
            </a:r>
            <a:endParaRPr sz="1200">
              <a:latin typeface="Arial"/>
              <a:ea typeface="Arial"/>
              <a:cs typeface="Arial"/>
              <a:sym typeface="Arial"/>
            </a:endParaRPr>
          </a:p>
        </p:txBody>
      </p:sp>
      <p:sp>
        <p:nvSpPr>
          <p:cNvPr id="791" name="Google Shape;791;p58"/>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Project Management</a:t>
            </a:r>
            <a:endParaRPr/>
          </a:p>
        </p:txBody>
      </p:sp>
      <p:grpSp>
        <p:nvGrpSpPr>
          <p:cNvPr id="792" name="Google Shape;792;p58"/>
          <p:cNvGrpSpPr/>
          <p:nvPr/>
        </p:nvGrpSpPr>
        <p:grpSpPr>
          <a:xfrm>
            <a:off x="7686105" y="-476250"/>
            <a:ext cx="2291257" cy="2922300"/>
            <a:chOff x="4882900" y="-64350"/>
            <a:chExt cx="2493750" cy="2922300"/>
          </a:xfrm>
        </p:grpSpPr>
        <p:sp>
          <p:nvSpPr>
            <p:cNvPr id="793" name="Google Shape;793;p5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5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5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5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5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8" name="Google Shape;798;p58"/>
          <p:cNvSpPr txBox="1"/>
          <p:nvPr>
            <p:ph idx="1" type="body"/>
          </p:nvPr>
        </p:nvSpPr>
        <p:spPr>
          <a:xfrm>
            <a:off x="3972875" y="3248450"/>
            <a:ext cx="4765500" cy="3578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Clyde</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Overall tools setup, containers configuration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Heroku/Deployment setup + troubleshooting</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Setup/Deploy Pipeline, manual testing</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Mali</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Consistent testing for each iteration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Frontend components build</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Authentication testing + troubleshooting</a:t>
            </a:r>
            <a:endParaRPr sz="1200">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59"/>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Arial"/>
                <a:ea typeface="Arial"/>
                <a:cs typeface="Arial"/>
                <a:sym typeface="Arial"/>
              </a:rPr>
              <a:t>Brief overview of individual contributions (cont.):</a:t>
            </a:r>
            <a:endParaRPr b="1" sz="1600">
              <a:latin typeface="Arial"/>
              <a:ea typeface="Arial"/>
              <a:cs typeface="Arial"/>
              <a:sym typeface="Arial"/>
            </a:endParaRPr>
          </a:p>
          <a:p>
            <a:pPr indent="0" lvl="0" marL="0" rtl="0" algn="l">
              <a:lnSpc>
                <a:spcPct val="115000"/>
              </a:lnSpc>
              <a:spcBef>
                <a:spcPts val="0"/>
              </a:spcBef>
              <a:spcAft>
                <a:spcPts val="0"/>
              </a:spcAft>
              <a:buNone/>
            </a:pPr>
            <a:r>
              <a:rPr i="1" lang="en" sz="1200">
                <a:latin typeface="Arial"/>
                <a:ea typeface="Arial"/>
                <a:cs typeface="Arial"/>
                <a:sym typeface="Arial"/>
              </a:rPr>
              <a:t>A more detailed description of individual contributions can be found in the Progress Report document.</a:t>
            </a:r>
            <a:endParaRPr i="1" sz="1200">
              <a:latin typeface="Arial"/>
              <a:ea typeface="Arial"/>
              <a:cs typeface="Arial"/>
              <a:sym typeface="Arial"/>
            </a:endParaRPr>
          </a:p>
          <a:p>
            <a:pPr indent="0" lvl="0" marL="0" rtl="0" algn="l">
              <a:lnSpc>
                <a:spcPct val="115000"/>
              </a:lnSpc>
              <a:spcBef>
                <a:spcPts val="0"/>
              </a:spcBef>
              <a:spcAft>
                <a:spcPts val="0"/>
              </a:spcAft>
              <a:buNone/>
            </a:pPr>
            <a:r>
              <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Sherif</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Google Oauth Lead</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Class Diagram creation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Endpoint creation</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Brian</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Frontend components build</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UI Prototype creation</a:t>
            </a:r>
            <a:endParaRPr sz="1200">
              <a:latin typeface="Arial"/>
              <a:ea typeface="Arial"/>
              <a:cs typeface="Arial"/>
              <a:sym typeface="Arial"/>
            </a:endParaRPr>
          </a:p>
        </p:txBody>
      </p:sp>
      <p:sp>
        <p:nvSpPr>
          <p:cNvPr id="804" name="Google Shape;804;p59"/>
          <p:cNvSpPr txBox="1"/>
          <p:nvPr>
            <p:ph type="ctrTitle"/>
          </p:nvPr>
        </p:nvSpPr>
        <p:spPr>
          <a:xfrm>
            <a:off x="618825" y="411675"/>
            <a:ext cx="46794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Project Management Cont.</a:t>
            </a:r>
            <a:endParaRPr/>
          </a:p>
        </p:txBody>
      </p:sp>
      <p:grpSp>
        <p:nvGrpSpPr>
          <p:cNvPr id="805" name="Google Shape;805;p59"/>
          <p:cNvGrpSpPr/>
          <p:nvPr/>
        </p:nvGrpSpPr>
        <p:grpSpPr>
          <a:xfrm>
            <a:off x="7686105" y="-476250"/>
            <a:ext cx="2291257" cy="2922300"/>
            <a:chOff x="4882900" y="-64350"/>
            <a:chExt cx="2493750" cy="2922300"/>
          </a:xfrm>
        </p:grpSpPr>
        <p:sp>
          <p:nvSpPr>
            <p:cNvPr id="806" name="Google Shape;806;p59"/>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59"/>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59"/>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59"/>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59"/>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1" name="Google Shape;811;p59"/>
          <p:cNvSpPr txBox="1"/>
          <p:nvPr>
            <p:ph idx="1" type="body"/>
          </p:nvPr>
        </p:nvSpPr>
        <p:spPr>
          <a:xfrm>
            <a:off x="4030700" y="1898975"/>
            <a:ext cx="4765500" cy="3578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Jisoo</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Frontend Authentication setup/troubleshooting</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Endpoint testing with backend team</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Consistent Jira Updates</a:t>
            </a:r>
            <a:endParaRPr sz="120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60"/>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Arial"/>
                <a:ea typeface="Arial"/>
                <a:cs typeface="Arial"/>
                <a:sym typeface="Arial"/>
              </a:rPr>
              <a:t>Risk Management</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115000"/>
              </a:lnSpc>
              <a:spcBef>
                <a:spcPts val="0"/>
              </a:spcBef>
              <a:spcAft>
                <a:spcPts val="0"/>
              </a:spcAft>
              <a:buNone/>
            </a:pPr>
            <a:r>
              <a:rPr i="1" lang="en" sz="1000">
                <a:latin typeface="Arial"/>
                <a:ea typeface="Arial"/>
                <a:cs typeface="Arial"/>
                <a:sym typeface="Arial"/>
              </a:rPr>
              <a:t>** Key areas, more information can be found in our SPPP Risk Management document **</a:t>
            </a:r>
            <a:endParaRPr i="1" sz="10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Integration &amp; Deployment</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Design &amp; Implementation</a:t>
            </a:r>
            <a:endParaRPr sz="1200">
              <a:latin typeface="Arial"/>
              <a:ea typeface="Arial"/>
              <a:cs typeface="Arial"/>
              <a:sym typeface="Arial"/>
            </a:endParaRPr>
          </a:p>
          <a:p>
            <a:pPr indent="0" lvl="0" marL="0" rtl="0" algn="l">
              <a:lnSpc>
                <a:spcPct val="115000"/>
              </a:lnSpc>
              <a:spcBef>
                <a:spcPts val="0"/>
              </a:spcBef>
              <a:spcAft>
                <a:spcPts val="0"/>
              </a:spcAft>
              <a:buNone/>
            </a:pPr>
            <a:r>
              <a:t/>
            </a:r>
            <a:endParaRPr sz="1200">
              <a:latin typeface="Arial"/>
              <a:ea typeface="Arial"/>
              <a:cs typeface="Arial"/>
              <a:sym typeface="Arial"/>
            </a:endParaRPr>
          </a:p>
          <a:p>
            <a:pPr indent="0" lvl="0" marL="0" rtl="0" algn="l">
              <a:lnSpc>
                <a:spcPct val="115000"/>
              </a:lnSpc>
              <a:spcBef>
                <a:spcPts val="0"/>
              </a:spcBef>
              <a:spcAft>
                <a:spcPts val="0"/>
              </a:spcAft>
              <a:buNone/>
            </a:pPr>
            <a:r>
              <a:rPr b="1" lang="en" sz="1600">
                <a:latin typeface="Arial"/>
                <a:ea typeface="Arial"/>
                <a:cs typeface="Arial"/>
                <a:sym typeface="Arial"/>
              </a:rPr>
              <a:t>Achievements of the Project:</a:t>
            </a:r>
            <a:endParaRPr b="1" sz="16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End product has met the core requirements outlined at the start of class</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Everyone has learned at least one new program/tool for development</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Better overall understanding of deployment, frontend vs. backend requirements, security and authentication requirements and difficulties</a:t>
            </a:r>
            <a:endParaRPr sz="1200">
              <a:latin typeface="Arial"/>
              <a:ea typeface="Arial"/>
              <a:cs typeface="Arial"/>
              <a:sym typeface="Arial"/>
            </a:endParaRPr>
          </a:p>
          <a:p>
            <a:pPr indent="0" lvl="0" marL="0" rtl="0" algn="l">
              <a:lnSpc>
                <a:spcPct val="115000"/>
              </a:lnSpc>
              <a:spcBef>
                <a:spcPts val="0"/>
              </a:spcBef>
              <a:spcAft>
                <a:spcPts val="0"/>
              </a:spcAft>
              <a:buNone/>
            </a:pPr>
            <a:r>
              <a:t/>
            </a:r>
            <a:endParaRPr sz="1200">
              <a:latin typeface="Arial"/>
              <a:ea typeface="Arial"/>
              <a:cs typeface="Arial"/>
              <a:sym typeface="Arial"/>
            </a:endParaRPr>
          </a:p>
          <a:p>
            <a:pPr indent="0" lvl="0" marL="0" rtl="0" algn="l">
              <a:lnSpc>
                <a:spcPct val="115000"/>
              </a:lnSpc>
              <a:spcBef>
                <a:spcPts val="0"/>
              </a:spcBef>
              <a:spcAft>
                <a:spcPts val="0"/>
              </a:spcAft>
              <a:buNone/>
            </a:pPr>
            <a:r>
              <a:rPr b="1" lang="en" sz="1600">
                <a:latin typeface="Arial"/>
                <a:ea typeface="Arial"/>
                <a:cs typeface="Arial"/>
                <a:sym typeface="Arial"/>
              </a:rPr>
              <a:t>Challenges of the Project:</a:t>
            </a:r>
            <a:endParaRPr b="1" sz="16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Time management</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Lots to accomplish in a very tight timeline</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Managing scope creep</a:t>
            </a:r>
            <a:endParaRPr sz="1200">
              <a:latin typeface="Arial"/>
              <a:ea typeface="Arial"/>
              <a:cs typeface="Arial"/>
              <a:sym typeface="Arial"/>
            </a:endParaRPr>
          </a:p>
          <a:p>
            <a:pPr indent="-304800" lvl="1" marL="914400" rtl="0" algn="l">
              <a:lnSpc>
                <a:spcPct val="115000"/>
              </a:lnSpc>
              <a:spcBef>
                <a:spcPts val="0"/>
              </a:spcBef>
              <a:spcAft>
                <a:spcPts val="0"/>
              </a:spcAft>
              <a:buSzPts val="1200"/>
              <a:buFont typeface="Arial"/>
              <a:buChar char="○"/>
            </a:pPr>
            <a:r>
              <a:rPr lang="en" sz="1200">
                <a:latin typeface="Arial"/>
                <a:ea typeface="Arial"/>
                <a:cs typeface="Arial"/>
                <a:sym typeface="Arial"/>
              </a:rPr>
              <a:t>Easy to be tempted to add things in supplementally while working through the project</a:t>
            </a:r>
            <a:endParaRPr sz="1200">
              <a:latin typeface="Arial"/>
              <a:ea typeface="Arial"/>
              <a:cs typeface="Arial"/>
              <a:sym typeface="Arial"/>
            </a:endParaRPr>
          </a:p>
        </p:txBody>
      </p:sp>
      <p:sp>
        <p:nvSpPr>
          <p:cNvPr id="817" name="Google Shape;817;p60"/>
          <p:cNvSpPr txBox="1"/>
          <p:nvPr>
            <p:ph type="ctrTitle"/>
          </p:nvPr>
        </p:nvSpPr>
        <p:spPr>
          <a:xfrm>
            <a:off x="618825" y="411675"/>
            <a:ext cx="46794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Project Management Cont.</a:t>
            </a:r>
            <a:endParaRPr/>
          </a:p>
        </p:txBody>
      </p:sp>
      <p:grpSp>
        <p:nvGrpSpPr>
          <p:cNvPr id="818" name="Google Shape;818;p60"/>
          <p:cNvGrpSpPr/>
          <p:nvPr/>
        </p:nvGrpSpPr>
        <p:grpSpPr>
          <a:xfrm>
            <a:off x="7686105" y="-476250"/>
            <a:ext cx="2291257" cy="2922300"/>
            <a:chOff x="4882900" y="-64350"/>
            <a:chExt cx="2493750" cy="2922300"/>
          </a:xfrm>
        </p:grpSpPr>
        <p:sp>
          <p:nvSpPr>
            <p:cNvPr id="819" name="Google Shape;819;p60"/>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60"/>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60"/>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60"/>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60"/>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61"/>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Arial"/>
                <a:ea typeface="Arial"/>
                <a:cs typeface="Arial"/>
                <a:sym typeface="Arial"/>
              </a:rPr>
              <a:t>Lessons Learned</a:t>
            </a:r>
            <a:r>
              <a:rPr b="1" lang="en" sz="1600">
                <a:latin typeface="Arial"/>
                <a:ea typeface="Arial"/>
                <a:cs typeface="Arial"/>
                <a:sym typeface="Arial"/>
              </a:rPr>
              <a:t>:</a:t>
            </a:r>
            <a:endParaRPr i="1" sz="10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Plan for the end and then move backwards</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lang="en" sz="1200">
                <a:latin typeface="Arial"/>
                <a:ea typeface="Arial"/>
                <a:cs typeface="Arial"/>
                <a:sym typeface="Arial"/>
              </a:rPr>
              <a:t>Predefined Tool expectations</a:t>
            </a:r>
            <a:endParaRPr sz="1200">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t/>
            </a:r>
            <a:endParaRPr sz="1200">
              <a:latin typeface="Arial"/>
              <a:ea typeface="Arial"/>
              <a:cs typeface="Arial"/>
              <a:sym typeface="Arial"/>
            </a:endParaRPr>
          </a:p>
          <a:p>
            <a:pPr indent="0" lvl="0" marL="914400" rtl="0" algn="l">
              <a:lnSpc>
                <a:spcPct val="115000"/>
              </a:lnSpc>
              <a:spcBef>
                <a:spcPts val="0"/>
              </a:spcBef>
              <a:spcAft>
                <a:spcPts val="0"/>
              </a:spcAft>
              <a:buNone/>
            </a:pPr>
            <a:r>
              <a:t/>
            </a:r>
            <a:endParaRPr sz="1200">
              <a:latin typeface="Arial"/>
              <a:ea typeface="Arial"/>
              <a:cs typeface="Arial"/>
              <a:sym typeface="Arial"/>
            </a:endParaRPr>
          </a:p>
        </p:txBody>
      </p:sp>
      <p:sp>
        <p:nvSpPr>
          <p:cNvPr id="829" name="Google Shape;829;p61"/>
          <p:cNvSpPr txBox="1"/>
          <p:nvPr>
            <p:ph type="ctrTitle"/>
          </p:nvPr>
        </p:nvSpPr>
        <p:spPr>
          <a:xfrm>
            <a:off x="618825" y="411675"/>
            <a:ext cx="46794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Project Management Cont.</a:t>
            </a:r>
            <a:endParaRPr/>
          </a:p>
        </p:txBody>
      </p:sp>
      <p:grpSp>
        <p:nvGrpSpPr>
          <p:cNvPr id="830" name="Google Shape;830;p61"/>
          <p:cNvGrpSpPr/>
          <p:nvPr/>
        </p:nvGrpSpPr>
        <p:grpSpPr>
          <a:xfrm>
            <a:off x="7686105" y="-476250"/>
            <a:ext cx="2291257" cy="2922300"/>
            <a:chOff x="4882900" y="-64350"/>
            <a:chExt cx="2493750" cy="2922300"/>
          </a:xfrm>
        </p:grpSpPr>
        <p:sp>
          <p:nvSpPr>
            <p:cNvPr id="831" name="Google Shape;831;p61"/>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61"/>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61"/>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61"/>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61"/>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62"/>
          <p:cNvSpPr txBox="1"/>
          <p:nvPr>
            <p:ph type="ctrTitle"/>
          </p:nvPr>
        </p:nvSpPr>
        <p:spPr>
          <a:xfrm>
            <a:off x="2637250" y="153725"/>
            <a:ext cx="3626700" cy="57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a:t>Demo</a:t>
            </a:r>
            <a:endParaRPr/>
          </a:p>
        </p:txBody>
      </p:sp>
      <p:grpSp>
        <p:nvGrpSpPr>
          <p:cNvPr id="841" name="Google Shape;841;p62"/>
          <p:cNvGrpSpPr/>
          <p:nvPr/>
        </p:nvGrpSpPr>
        <p:grpSpPr>
          <a:xfrm>
            <a:off x="7686105" y="-476250"/>
            <a:ext cx="2291257" cy="2922300"/>
            <a:chOff x="4882900" y="-64350"/>
            <a:chExt cx="2493750" cy="2922300"/>
          </a:xfrm>
        </p:grpSpPr>
        <p:sp>
          <p:nvSpPr>
            <p:cNvPr id="842" name="Google Shape;842;p62"/>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62"/>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62"/>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62"/>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62"/>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847" name="Google Shape;847;p62" title="React App - 17 October 2023 (1).mp4">
            <a:hlinkClick r:id="rId3"/>
          </p:cNvPr>
          <p:cNvPicPr preferRelativeResize="0"/>
          <p:nvPr/>
        </p:nvPicPr>
        <p:blipFill>
          <a:blip r:embed="rId4">
            <a:alphaModFix/>
          </a:blip>
          <a:stretch>
            <a:fillRect/>
          </a:stretch>
        </p:blipFill>
        <p:spPr>
          <a:xfrm>
            <a:off x="1729463" y="261450"/>
            <a:ext cx="5685074" cy="4263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7"/>
                                        </p:tgtEl>
                                        <p:attrNameLst>
                                          <p:attrName>style.visibility</p:attrName>
                                        </p:attrNameLst>
                                      </p:cBhvr>
                                      <p:to>
                                        <p:strVal val="visible"/>
                                      </p:to>
                                    </p:set>
                                    <p:animEffect filter="fade" transition="in">
                                      <p:cBhvr>
                                        <p:cTn dur="1000"/>
                                        <p:tgtEl>
                                          <p:spTgt spid="8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8"/>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Project Overview</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Requirement Analysis</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Design</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Implementation</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Testing</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Security</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Deployment</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Project Management</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AutoNum type="arabicPeriod"/>
            </a:pPr>
            <a:r>
              <a:rPr lang="en" sz="1600">
                <a:latin typeface="Arial"/>
                <a:ea typeface="Arial"/>
                <a:cs typeface="Arial"/>
                <a:sym typeface="Arial"/>
              </a:rPr>
              <a:t>Demo</a:t>
            </a:r>
            <a:endParaRPr sz="1600">
              <a:latin typeface="Arial"/>
              <a:ea typeface="Arial"/>
              <a:cs typeface="Arial"/>
              <a:sym typeface="Arial"/>
            </a:endParaRPr>
          </a:p>
          <a:p>
            <a:pPr indent="0" lvl="0" marL="0" rtl="0" algn="l">
              <a:lnSpc>
                <a:spcPct val="100000"/>
              </a:lnSpc>
              <a:spcBef>
                <a:spcPts val="0"/>
              </a:spcBef>
              <a:spcAft>
                <a:spcPts val="0"/>
              </a:spcAft>
              <a:buNone/>
            </a:pPr>
            <a:r>
              <a:t/>
            </a:r>
            <a:endParaRPr sz="1100">
              <a:latin typeface="Arial"/>
              <a:ea typeface="Arial"/>
              <a:cs typeface="Arial"/>
              <a:sym typeface="Arial"/>
            </a:endParaRPr>
          </a:p>
        </p:txBody>
      </p:sp>
      <p:sp>
        <p:nvSpPr>
          <p:cNvPr id="533" name="Google Shape;533;p38"/>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Presentation Outline</a:t>
            </a:r>
            <a:endParaRPr/>
          </a:p>
        </p:txBody>
      </p:sp>
      <p:grpSp>
        <p:nvGrpSpPr>
          <p:cNvPr id="534" name="Google Shape;534;p38"/>
          <p:cNvGrpSpPr/>
          <p:nvPr/>
        </p:nvGrpSpPr>
        <p:grpSpPr>
          <a:xfrm>
            <a:off x="7686105" y="-476250"/>
            <a:ext cx="2291257" cy="2922300"/>
            <a:chOff x="4882900" y="-64350"/>
            <a:chExt cx="2493750" cy="2922300"/>
          </a:xfrm>
        </p:grpSpPr>
        <p:sp>
          <p:nvSpPr>
            <p:cNvPr id="535" name="Google Shape;535;p3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3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3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3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3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9"/>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latin typeface="Arial"/>
                <a:ea typeface="Arial"/>
                <a:cs typeface="Arial"/>
                <a:sym typeface="Arial"/>
              </a:rPr>
              <a:t>Pennywise is a budgeting application that allows users to manage their income, and expenses and then visualize them in the form of a dashboard that presents their information in the form of a chart.</a:t>
            </a:r>
            <a:endParaRPr sz="1400">
              <a:latin typeface="Arial"/>
              <a:ea typeface="Arial"/>
              <a:cs typeface="Arial"/>
              <a:sym typeface="Arial"/>
            </a:endParaRPr>
          </a:p>
          <a:p>
            <a:pPr indent="0" lvl="0" marL="0" rtl="0" algn="l">
              <a:lnSpc>
                <a:spcPct val="100000"/>
              </a:lnSpc>
              <a:spcBef>
                <a:spcPts val="0"/>
              </a:spcBef>
              <a:spcAft>
                <a:spcPts val="0"/>
              </a:spcAft>
              <a:buNone/>
            </a:pPr>
            <a:r>
              <a:t/>
            </a:r>
            <a:endParaRPr sz="1600">
              <a:latin typeface="Arial"/>
              <a:ea typeface="Arial"/>
              <a:cs typeface="Arial"/>
              <a:sym typeface="Arial"/>
            </a:endParaRPr>
          </a:p>
          <a:p>
            <a:pPr indent="0" lvl="0" marL="0" rtl="0" algn="l">
              <a:lnSpc>
                <a:spcPct val="100000"/>
              </a:lnSpc>
              <a:spcBef>
                <a:spcPts val="0"/>
              </a:spcBef>
              <a:spcAft>
                <a:spcPts val="0"/>
              </a:spcAft>
              <a:buNone/>
            </a:pPr>
            <a:r>
              <a:rPr b="1" lang="en" sz="1600">
                <a:latin typeface="Arial"/>
                <a:ea typeface="Arial"/>
                <a:cs typeface="Arial"/>
                <a:sym typeface="Arial"/>
              </a:rPr>
              <a:t>Product Features:</a:t>
            </a:r>
            <a:endParaRPr b="1" sz="16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en" sz="1400">
                <a:latin typeface="Arial"/>
                <a:ea typeface="Arial"/>
                <a:cs typeface="Arial"/>
                <a:sym typeface="Arial"/>
              </a:rPr>
              <a:t>Account</a:t>
            </a:r>
            <a:r>
              <a:rPr lang="en" sz="1400">
                <a:latin typeface="Arial"/>
                <a:ea typeface="Arial"/>
                <a:cs typeface="Arial"/>
                <a:sym typeface="Arial"/>
              </a:rPr>
              <a:t> Setup</a:t>
            </a:r>
            <a:endParaRPr sz="14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en" sz="1400">
                <a:latin typeface="Arial"/>
                <a:ea typeface="Arial"/>
                <a:cs typeface="Arial"/>
                <a:sym typeface="Arial"/>
              </a:rPr>
              <a:t>Data Visualization</a:t>
            </a:r>
            <a:endParaRPr sz="14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en" sz="1400">
                <a:latin typeface="Arial"/>
                <a:ea typeface="Arial"/>
                <a:cs typeface="Arial"/>
                <a:sym typeface="Arial"/>
              </a:rPr>
              <a:t>Personalized User Dashboard</a:t>
            </a:r>
            <a:endParaRPr sz="14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en" sz="1400">
                <a:latin typeface="Arial"/>
                <a:ea typeface="Arial"/>
                <a:cs typeface="Arial"/>
                <a:sym typeface="Arial"/>
              </a:rPr>
              <a:t>Expense Management</a:t>
            </a:r>
            <a:endParaRPr sz="1400">
              <a:latin typeface="Arial"/>
              <a:ea typeface="Arial"/>
              <a:cs typeface="Arial"/>
              <a:sym typeface="Arial"/>
            </a:endParaRPr>
          </a:p>
          <a:p>
            <a:pPr indent="-317500" lvl="1" marL="914400" rtl="0" algn="l">
              <a:lnSpc>
                <a:spcPct val="100000"/>
              </a:lnSpc>
              <a:spcBef>
                <a:spcPts val="0"/>
              </a:spcBef>
              <a:spcAft>
                <a:spcPts val="0"/>
              </a:spcAft>
              <a:buSzPts val="1400"/>
              <a:buFont typeface="Arial"/>
              <a:buChar char="○"/>
            </a:pPr>
            <a:r>
              <a:rPr lang="en">
                <a:latin typeface="Arial"/>
                <a:ea typeface="Arial"/>
                <a:cs typeface="Arial"/>
                <a:sym typeface="Arial"/>
              </a:rPr>
              <a:t>Add Expenses</a:t>
            </a:r>
            <a:endParaRPr>
              <a:latin typeface="Arial"/>
              <a:ea typeface="Arial"/>
              <a:cs typeface="Arial"/>
              <a:sym typeface="Arial"/>
            </a:endParaRPr>
          </a:p>
          <a:p>
            <a:pPr indent="-317500" lvl="1" marL="914400" rtl="0" algn="l">
              <a:lnSpc>
                <a:spcPct val="100000"/>
              </a:lnSpc>
              <a:spcBef>
                <a:spcPts val="0"/>
              </a:spcBef>
              <a:spcAft>
                <a:spcPts val="0"/>
              </a:spcAft>
              <a:buSzPts val="1400"/>
              <a:buFont typeface="Arial"/>
              <a:buChar char="○"/>
            </a:pPr>
            <a:r>
              <a:rPr lang="en">
                <a:latin typeface="Arial"/>
                <a:ea typeface="Arial"/>
                <a:cs typeface="Arial"/>
                <a:sym typeface="Arial"/>
              </a:rPr>
              <a:t>Expense Categories</a:t>
            </a:r>
            <a:endParaRPr>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en" sz="1400">
                <a:latin typeface="Arial"/>
                <a:ea typeface="Arial"/>
                <a:cs typeface="Arial"/>
                <a:sym typeface="Arial"/>
              </a:rPr>
              <a:t>Income Management</a:t>
            </a:r>
            <a:endParaRPr sz="1400">
              <a:latin typeface="Arial"/>
              <a:ea typeface="Arial"/>
              <a:cs typeface="Arial"/>
              <a:sym typeface="Arial"/>
            </a:endParaRPr>
          </a:p>
          <a:p>
            <a:pPr indent="-317500" lvl="1" marL="914400" rtl="0" algn="l">
              <a:lnSpc>
                <a:spcPct val="100000"/>
              </a:lnSpc>
              <a:spcBef>
                <a:spcPts val="0"/>
              </a:spcBef>
              <a:spcAft>
                <a:spcPts val="0"/>
              </a:spcAft>
              <a:buSzPts val="1400"/>
              <a:buFont typeface="Arial"/>
              <a:buChar char="○"/>
            </a:pPr>
            <a:r>
              <a:rPr lang="en">
                <a:latin typeface="Arial"/>
                <a:ea typeface="Arial"/>
                <a:cs typeface="Arial"/>
                <a:sym typeface="Arial"/>
              </a:rPr>
              <a:t>Add Incomes</a:t>
            </a:r>
            <a:endParaRPr>
              <a:latin typeface="Arial"/>
              <a:ea typeface="Arial"/>
              <a:cs typeface="Arial"/>
              <a:sym typeface="Arial"/>
            </a:endParaRPr>
          </a:p>
          <a:p>
            <a:pPr indent="-317500" lvl="1" marL="914400" rtl="0" algn="l">
              <a:lnSpc>
                <a:spcPct val="100000"/>
              </a:lnSpc>
              <a:spcBef>
                <a:spcPts val="0"/>
              </a:spcBef>
              <a:spcAft>
                <a:spcPts val="0"/>
              </a:spcAft>
              <a:buSzPts val="1400"/>
              <a:buFont typeface="Arial"/>
              <a:buChar char="○"/>
            </a:pPr>
            <a:r>
              <a:rPr lang="en">
                <a:latin typeface="Arial"/>
                <a:ea typeface="Arial"/>
                <a:cs typeface="Arial"/>
                <a:sym typeface="Arial"/>
              </a:rPr>
              <a:t>Income Categories</a:t>
            </a:r>
            <a:endParaRPr>
              <a:latin typeface="Arial"/>
              <a:ea typeface="Arial"/>
              <a:cs typeface="Arial"/>
              <a:sym typeface="Arial"/>
            </a:endParaRPr>
          </a:p>
        </p:txBody>
      </p:sp>
      <p:sp>
        <p:nvSpPr>
          <p:cNvPr id="545" name="Google Shape;545;p39"/>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Project Overview</a:t>
            </a:r>
            <a:endParaRPr/>
          </a:p>
        </p:txBody>
      </p:sp>
      <p:grpSp>
        <p:nvGrpSpPr>
          <p:cNvPr id="546" name="Google Shape;546;p39"/>
          <p:cNvGrpSpPr/>
          <p:nvPr/>
        </p:nvGrpSpPr>
        <p:grpSpPr>
          <a:xfrm>
            <a:off x="7686105" y="-476250"/>
            <a:ext cx="2291257" cy="2922300"/>
            <a:chOff x="4882900" y="-64350"/>
            <a:chExt cx="2493750" cy="2922300"/>
          </a:xfrm>
        </p:grpSpPr>
        <p:sp>
          <p:nvSpPr>
            <p:cNvPr id="547" name="Google Shape;547;p39"/>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39"/>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39"/>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39"/>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39"/>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0"/>
          <p:cNvSpPr txBox="1"/>
          <p:nvPr>
            <p:ph idx="1" type="body"/>
          </p:nvPr>
        </p:nvSpPr>
        <p:spPr>
          <a:xfrm>
            <a:off x="618825" y="991950"/>
            <a:ext cx="37503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Essential Features:</a:t>
            </a:r>
            <a:endParaRPr b="1" sz="16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Monthly Income Tracking</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Monthly Expense Tracking</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User Registration and Authentication</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Custom Expense Chart</a:t>
            </a:r>
            <a:endParaRPr sz="1400">
              <a:latin typeface="Arial"/>
              <a:ea typeface="Arial"/>
              <a:cs typeface="Arial"/>
              <a:sym typeface="Arial"/>
            </a:endParaRPr>
          </a:p>
          <a:p>
            <a:pPr indent="0" lvl="0" marL="0" rtl="0" algn="l">
              <a:lnSpc>
                <a:spcPct val="100000"/>
              </a:lnSpc>
              <a:spcBef>
                <a:spcPts val="0"/>
              </a:spcBef>
              <a:spcAft>
                <a:spcPts val="0"/>
              </a:spcAft>
              <a:buNone/>
            </a:pPr>
            <a:r>
              <a:t/>
            </a:r>
            <a:endParaRPr sz="1400">
              <a:latin typeface="Arial"/>
              <a:ea typeface="Arial"/>
              <a:cs typeface="Arial"/>
              <a:sym typeface="Arial"/>
            </a:endParaRPr>
          </a:p>
          <a:p>
            <a:pPr indent="0" lvl="0" marL="0" rtl="0" algn="l">
              <a:lnSpc>
                <a:spcPct val="100000"/>
              </a:lnSpc>
              <a:spcBef>
                <a:spcPts val="0"/>
              </a:spcBef>
              <a:spcAft>
                <a:spcPts val="0"/>
              </a:spcAft>
              <a:buNone/>
            </a:pPr>
            <a:r>
              <a:rPr b="1" lang="en" sz="1600">
                <a:latin typeface="Arial"/>
                <a:ea typeface="Arial"/>
                <a:cs typeface="Arial"/>
                <a:sym typeface="Arial"/>
              </a:rPr>
              <a:t>Desirable Features:</a:t>
            </a:r>
            <a:endParaRPr b="1" sz="16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Expense Categorization</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Expense Tracking Visualization</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Budgeting Notifications</a:t>
            </a:r>
            <a:endParaRPr sz="1400">
              <a:latin typeface="Arial"/>
              <a:ea typeface="Arial"/>
              <a:cs typeface="Arial"/>
              <a:sym typeface="Arial"/>
            </a:endParaRPr>
          </a:p>
        </p:txBody>
      </p:sp>
      <p:sp>
        <p:nvSpPr>
          <p:cNvPr id="557" name="Google Shape;557;p40"/>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Requirements Analysis</a:t>
            </a:r>
            <a:endParaRPr/>
          </a:p>
        </p:txBody>
      </p:sp>
      <p:grpSp>
        <p:nvGrpSpPr>
          <p:cNvPr id="558" name="Google Shape;558;p40"/>
          <p:cNvGrpSpPr/>
          <p:nvPr/>
        </p:nvGrpSpPr>
        <p:grpSpPr>
          <a:xfrm>
            <a:off x="7686105" y="-476250"/>
            <a:ext cx="2291257" cy="2922300"/>
            <a:chOff x="4882900" y="-64350"/>
            <a:chExt cx="2493750" cy="2922300"/>
          </a:xfrm>
        </p:grpSpPr>
        <p:sp>
          <p:nvSpPr>
            <p:cNvPr id="559" name="Google Shape;559;p40"/>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0"/>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40"/>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0"/>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0"/>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4" name="Google Shape;564;p40"/>
          <p:cNvSpPr txBox="1"/>
          <p:nvPr>
            <p:ph idx="1" type="body"/>
          </p:nvPr>
        </p:nvSpPr>
        <p:spPr>
          <a:xfrm>
            <a:off x="4369125" y="991950"/>
            <a:ext cx="37503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Optional Features:</a:t>
            </a:r>
            <a:endParaRPr b="1" sz="16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Budget Setting</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Financial Tips</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Financial Impact Assessment</a:t>
            </a:r>
            <a:endParaRPr sz="1400">
              <a:latin typeface="Arial"/>
              <a:ea typeface="Arial"/>
              <a:cs typeface="Arial"/>
              <a:sym typeface="Arial"/>
            </a:endParaRPr>
          </a:p>
          <a:p>
            <a:pPr indent="-317500" lvl="0" marL="914400" rtl="0" algn="l">
              <a:lnSpc>
                <a:spcPct val="100000"/>
              </a:lnSpc>
              <a:spcBef>
                <a:spcPts val="0"/>
              </a:spcBef>
              <a:spcAft>
                <a:spcPts val="0"/>
              </a:spcAft>
              <a:buSzPts val="1400"/>
              <a:buFont typeface="Arial"/>
              <a:buChar char="●"/>
            </a:pPr>
            <a:r>
              <a:rPr lang="en" sz="1400">
                <a:latin typeface="Arial"/>
                <a:ea typeface="Arial"/>
                <a:cs typeface="Arial"/>
                <a:sym typeface="Arial"/>
              </a:rPr>
              <a:t>Expense Review and Recommendations</a:t>
            </a:r>
            <a:endParaRPr sz="14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1"/>
          <p:cNvSpPr txBox="1"/>
          <p:nvPr>
            <p:ph idx="1" type="body"/>
          </p:nvPr>
        </p:nvSpPr>
        <p:spPr>
          <a:xfrm>
            <a:off x="618825" y="991950"/>
            <a:ext cx="4325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Features-By-Iteration:</a:t>
            </a:r>
            <a:endParaRPr b="1" sz="1600">
              <a:latin typeface="Arial"/>
              <a:ea typeface="Arial"/>
              <a:cs typeface="Arial"/>
              <a:sym typeface="Arial"/>
            </a:endParaRPr>
          </a:p>
          <a:p>
            <a:pPr indent="0" lvl="0" marL="0" rtl="0" algn="l">
              <a:lnSpc>
                <a:spcPct val="100000"/>
              </a:lnSpc>
              <a:spcBef>
                <a:spcPts val="0"/>
              </a:spcBef>
              <a:spcAft>
                <a:spcPts val="0"/>
              </a:spcAft>
              <a:buNone/>
            </a:pPr>
            <a:r>
              <a:rPr i="1" lang="en" sz="1000">
                <a:latin typeface="Arial"/>
                <a:ea typeface="Arial"/>
                <a:cs typeface="Arial"/>
                <a:sym typeface="Arial"/>
              </a:rPr>
              <a:t>Beginning at iteration 1 since iteration 0 had no feature completions</a:t>
            </a:r>
            <a:endParaRPr i="1" sz="1000">
              <a:latin typeface="Arial"/>
              <a:ea typeface="Arial"/>
              <a:cs typeface="Arial"/>
              <a:sym typeface="Arial"/>
            </a:endParaRPr>
          </a:p>
          <a:p>
            <a:pPr indent="0" lvl="0" marL="0" rtl="0" algn="l">
              <a:lnSpc>
                <a:spcPct val="100000"/>
              </a:lnSpc>
              <a:spcBef>
                <a:spcPts val="0"/>
              </a:spcBef>
              <a:spcAft>
                <a:spcPts val="0"/>
              </a:spcAft>
              <a:buNone/>
            </a:pPr>
            <a:r>
              <a:t/>
            </a:r>
            <a:endParaRPr i="1" sz="1000">
              <a:latin typeface="Arial"/>
              <a:ea typeface="Arial"/>
              <a:cs typeface="Arial"/>
              <a:sym typeface="Arial"/>
            </a:endParaRPr>
          </a:p>
          <a:p>
            <a:pPr indent="0" lvl="0" marL="0" rtl="0" algn="l">
              <a:lnSpc>
                <a:spcPct val="100000"/>
              </a:lnSpc>
              <a:spcBef>
                <a:spcPts val="0"/>
              </a:spcBef>
              <a:spcAft>
                <a:spcPts val="0"/>
              </a:spcAft>
              <a:buNone/>
            </a:pPr>
            <a:r>
              <a:rPr b="1" lang="en" sz="1400">
                <a:latin typeface="Arial"/>
                <a:ea typeface="Arial"/>
                <a:cs typeface="Arial"/>
                <a:sym typeface="Arial"/>
              </a:rPr>
              <a:t>Iteration #1:</a:t>
            </a:r>
            <a:endParaRPr b="1" sz="14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Engine code to work with database</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Build pipeline</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Create Pennywise database</a:t>
            </a:r>
            <a:endParaRPr sz="1200">
              <a:latin typeface="Arial"/>
              <a:ea typeface="Arial"/>
              <a:cs typeface="Arial"/>
              <a:sym typeface="Arial"/>
            </a:endParaRPr>
          </a:p>
          <a:p>
            <a:pPr indent="0" lvl="0" marL="0" rtl="0" algn="l">
              <a:lnSpc>
                <a:spcPct val="100000"/>
              </a:lnSpc>
              <a:spcBef>
                <a:spcPts val="0"/>
              </a:spcBef>
              <a:spcAft>
                <a:spcPts val="0"/>
              </a:spcAft>
              <a:buNone/>
            </a:pPr>
            <a:r>
              <a:t/>
            </a:r>
            <a:endParaRPr sz="1200">
              <a:latin typeface="Arial"/>
              <a:ea typeface="Arial"/>
              <a:cs typeface="Arial"/>
              <a:sym typeface="Arial"/>
            </a:endParaRPr>
          </a:p>
          <a:p>
            <a:pPr indent="0" lvl="0" marL="0" rtl="0" algn="l">
              <a:spcBef>
                <a:spcPts val="0"/>
              </a:spcBef>
              <a:spcAft>
                <a:spcPts val="0"/>
              </a:spcAft>
              <a:buNone/>
            </a:pPr>
            <a:r>
              <a:rPr b="1" lang="en" sz="1400">
                <a:latin typeface="Arial"/>
                <a:ea typeface="Arial"/>
                <a:cs typeface="Arial"/>
                <a:sym typeface="Arial"/>
              </a:rPr>
              <a:t>Iteration #2:</a:t>
            </a:r>
            <a:endParaRPr b="1" sz="14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Create containers for different components</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Engine code to retrieve inputs from UI</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UI components created:</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Dashboard</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Setup</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Navigation</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AddExpense</a:t>
            </a:r>
            <a:endParaRPr sz="1200">
              <a:latin typeface="Arial"/>
              <a:ea typeface="Arial"/>
              <a:cs typeface="Arial"/>
              <a:sym typeface="Arial"/>
            </a:endParaRPr>
          </a:p>
          <a:p>
            <a:pPr indent="-304800" lvl="1" marL="914400" rtl="0" algn="l">
              <a:spcBef>
                <a:spcPts val="0"/>
              </a:spcBef>
              <a:spcAft>
                <a:spcPts val="0"/>
              </a:spcAft>
              <a:buSzPts val="1200"/>
              <a:buFont typeface="Arial"/>
              <a:buChar char="○"/>
            </a:pPr>
            <a:r>
              <a:rPr lang="en" sz="1200">
                <a:latin typeface="Arial"/>
                <a:ea typeface="Arial"/>
                <a:cs typeface="Arial"/>
                <a:sym typeface="Arial"/>
              </a:rPr>
              <a:t>AddIncome</a:t>
            </a:r>
            <a:endParaRPr sz="1200">
              <a:latin typeface="Arial"/>
              <a:ea typeface="Arial"/>
              <a:cs typeface="Arial"/>
              <a:sym typeface="Arial"/>
            </a:endParaRPr>
          </a:p>
        </p:txBody>
      </p:sp>
      <p:sp>
        <p:nvSpPr>
          <p:cNvPr id="570" name="Google Shape;570;p41"/>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Requirements Analysis</a:t>
            </a:r>
            <a:endParaRPr/>
          </a:p>
        </p:txBody>
      </p:sp>
      <p:grpSp>
        <p:nvGrpSpPr>
          <p:cNvPr id="571" name="Google Shape;571;p41"/>
          <p:cNvGrpSpPr/>
          <p:nvPr/>
        </p:nvGrpSpPr>
        <p:grpSpPr>
          <a:xfrm>
            <a:off x="7686105" y="-476250"/>
            <a:ext cx="2291257" cy="2922300"/>
            <a:chOff x="4882900" y="-64350"/>
            <a:chExt cx="2493750" cy="2922300"/>
          </a:xfrm>
        </p:grpSpPr>
        <p:sp>
          <p:nvSpPr>
            <p:cNvPr id="572" name="Google Shape;572;p41"/>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1"/>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1"/>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41"/>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1"/>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7" name="Google Shape;577;p41"/>
          <p:cNvSpPr txBox="1"/>
          <p:nvPr>
            <p:ph idx="1" type="body"/>
          </p:nvPr>
        </p:nvSpPr>
        <p:spPr>
          <a:xfrm>
            <a:off x="4572000" y="1521150"/>
            <a:ext cx="4325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latin typeface="Arial"/>
                <a:ea typeface="Arial"/>
                <a:cs typeface="Arial"/>
                <a:sym typeface="Arial"/>
              </a:rPr>
              <a:t>Iteration #2 cont:</a:t>
            </a:r>
            <a:endParaRPr b="1" sz="14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Create chart of spending distribution</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Expense categorization</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Time filterable dashboard for expenses</a:t>
            </a:r>
            <a:endParaRPr sz="1200">
              <a:latin typeface="Arial"/>
              <a:ea typeface="Arial"/>
              <a:cs typeface="Arial"/>
              <a:sym typeface="Arial"/>
            </a:endParaRPr>
          </a:p>
          <a:p>
            <a:pPr indent="-304800" lvl="0" marL="457200" rtl="0" algn="l">
              <a:lnSpc>
                <a:spcPct val="100000"/>
              </a:lnSpc>
              <a:spcBef>
                <a:spcPts val="0"/>
              </a:spcBef>
              <a:spcAft>
                <a:spcPts val="0"/>
              </a:spcAft>
              <a:buSzPts val="1200"/>
              <a:buFont typeface="Arial"/>
              <a:buChar char="●"/>
            </a:pPr>
            <a:r>
              <a:rPr lang="en" sz="1200">
                <a:latin typeface="Arial"/>
                <a:ea typeface="Arial"/>
                <a:cs typeface="Arial"/>
                <a:sym typeface="Arial"/>
              </a:rPr>
              <a:t>User budget setting</a:t>
            </a:r>
            <a:endParaRPr sz="1200">
              <a:latin typeface="Arial"/>
              <a:ea typeface="Arial"/>
              <a:cs typeface="Arial"/>
              <a:sym typeface="Arial"/>
            </a:endParaRPr>
          </a:p>
          <a:p>
            <a:pPr indent="0" lvl="0" marL="457200" rtl="0" algn="l">
              <a:lnSpc>
                <a:spcPct val="100000"/>
              </a:lnSpc>
              <a:spcBef>
                <a:spcPts val="0"/>
              </a:spcBef>
              <a:spcAft>
                <a:spcPts val="0"/>
              </a:spcAft>
              <a:buNone/>
            </a:pPr>
            <a:r>
              <a:t/>
            </a:r>
            <a:endParaRPr sz="1200">
              <a:latin typeface="Arial"/>
              <a:ea typeface="Arial"/>
              <a:cs typeface="Arial"/>
              <a:sym typeface="Arial"/>
            </a:endParaRPr>
          </a:p>
          <a:p>
            <a:pPr indent="0" lvl="0" marL="0" rtl="0" algn="l">
              <a:lnSpc>
                <a:spcPct val="100000"/>
              </a:lnSpc>
              <a:spcBef>
                <a:spcPts val="0"/>
              </a:spcBef>
              <a:spcAft>
                <a:spcPts val="0"/>
              </a:spcAft>
              <a:buNone/>
            </a:pPr>
            <a:r>
              <a:t/>
            </a:r>
            <a:endParaRPr sz="1200">
              <a:latin typeface="Arial"/>
              <a:ea typeface="Arial"/>
              <a:cs typeface="Arial"/>
              <a:sym typeface="Arial"/>
            </a:endParaRPr>
          </a:p>
          <a:p>
            <a:pPr indent="0" lvl="0" marL="0" rtl="0" algn="l">
              <a:spcBef>
                <a:spcPts val="0"/>
              </a:spcBef>
              <a:spcAft>
                <a:spcPts val="0"/>
              </a:spcAft>
              <a:buNone/>
            </a:pPr>
            <a:r>
              <a:rPr b="1" lang="en" sz="1400">
                <a:latin typeface="Arial"/>
                <a:ea typeface="Arial"/>
                <a:cs typeface="Arial"/>
                <a:sym typeface="Arial"/>
              </a:rPr>
              <a:t>Iteration #3:</a:t>
            </a:r>
            <a:endParaRPr b="1" sz="14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User registration</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User log in / log out</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 sz="1200">
                <a:latin typeface="Arial"/>
                <a:ea typeface="Arial"/>
                <a:cs typeface="Arial"/>
                <a:sym typeface="Arial"/>
              </a:rPr>
              <a:t>Budget Notification </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2"/>
          <p:cNvSpPr txBox="1"/>
          <p:nvPr>
            <p:ph idx="7" type="ctrTitle"/>
          </p:nvPr>
        </p:nvSpPr>
        <p:spPr>
          <a:xfrm>
            <a:off x="633900" y="208050"/>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Requirements Status</a:t>
            </a:r>
            <a:endParaRPr/>
          </a:p>
        </p:txBody>
      </p:sp>
      <p:sp>
        <p:nvSpPr>
          <p:cNvPr id="583" name="Google Shape;583;p42"/>
          <p:cNvSpPr txBox="1"/>
          <p:nvPr/>
        </p:nvSpPr>
        <p:spPr>
          <a:xfrm>
            <a:off x="1138800" y="785850"/>
            <a:ext cx="5226900" cy="32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Maven Pro"/>
              <a:ea typeface="Maven Pro"/>
              <a:cs typeface="Maven Pro"/>
              <a:sym typeface="Maven Pro"/>
            </a:endParaRPr>
          </a:p>
        </p:txBody>
      </p:sp>
      <p:pic>
        <p:nvPicPr>
          <p:cNvPr id="584" name="Google Shape;584;p42"/>
          <p:cNvPicPr preferRelativeResize="0"/>
          <p:nvPr/>
        </p:nvPicPr>
        <p:blipFill>
          <a:blip r:embed="rId3">
            <a:alphaModFix/>
          </a:blip>
          <a:stretch>
            <a:fillRect/>
          </a:stretch>
        </p:blipFill>
        <p:spPr>
          <a:xfrm>
            <a:off x="4450750" y="3231924"/>
            <a:ext cx="4086733" cy="1536525"/>
          </a:xfrm>
          <a:prstGeom prst="rect">
            <a:avLst/>
          </a:prstGeom>
          <a:noFill/>
          <a:ln>
            <a:noFill/>
          </a:ln>
        </p:spPr>
      </p:pic>
      <p:pic>
        <p:nvPicPr>
          <p:cNvPr id="585" name="Google Shape;585;p42"/>
          <p:cNvPicPr preferRelativeResize="0"/>
          <p:nvPr/>
        </p:nvPicPr>
        <p:blipFill>
          <a:blip r:embed="rId4">
            <a:alphaModFix/>
          </a:blip>
          <a:stretch>
            <a:fillRect/>
          </a:stretch>
        </p:blipFill>
        <p:spPr>
          <a:xfrm>
            <a:off x="509000" y="2730325"/>
            <a:ext cx="3789727" cy="2048451"/>
          </a:xfrm>
          <a:prstGeom prst="rect">
            <a:avLst/>
          </a:prstGeom>
          <a:noFill/>
          <a:ln>
            <a:noFill/>
          </a:ln>
        </p:spPr>
      </p:pic>
      <p:pic>
        <p:nvPicPr>
          <p:cNvPr id="586" name="Google Shape;586;p42"/>
          <p:cNvPicPr preferRelativeResize="0"/>
          <p:nvPr/>
        </p:nvPicPr>
        <p:blipFill>
          <a:blip r:embed="rId5">
            <a:alphaModFix/>
          </a:blip>
          <a:stretch>
            <a:fillRect/>
          </a:stretch>
        </p:blipFill>
        <p:spPr>
          <a:xfrm>
            <a:off x="509000" y="1033950"/>
            <a:ext cx="3789727" cy="1441508"/>
          </a:xfrm>
          <a:prstGeom prst="rect">
            <a:avLst/>
          </a:prstGeom>
          <a:noFill/>
          <a:ln>
            <a:noFill/>
          </a:ln>
        </p:spPr>
      </p:pic>
      <p:sp>
        <p:nvSpPr>
          <p:cNvPr id="587" name="Google Shape;587;p42"/>
          <p:cNvSpPr txBox="1"/>
          <p:nvPr>
            <p:ph idx="4294967295" type="body"/>
          </p:nvPr>
        </p:nvSpPr>
        <p:spPr>
          <a:xfrm>
            <a:off x="456600" y="719550"/>
            <a:ext cx="6743700" cy="45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400">
                <a:latin typeface="Arial"/>
                <a:ea typeface="Arial"/>
                <a:cs typeface="Arial"/>
                <a:sym typeface="Arial"/>
              </a:rPr>
              <a:t>Sprint Iteration1</a:t>
            </a:r>
            <a:endParaRPr sz="1400">
              <a:latin typeface="Arial"/>
              <a:ea typeface="Arial"/>
              <a:cs typeface="Arial"/>
              <a:sym typeface="Arial"/>
            </a:endParaRPr>
          </a:p>
        </p:txBody>
      </p:sp>
      <p:sp>
        <p:nvSpPr>
          <p:cNvPr id="588" name="Google Shape;588;p42"/>
          <p:cNvSpPr txBox="1"/>
          <p:nvPr>
            <p:ph idx="4294967295" type="body"/>
          </p:nvPr>
        </p:nvSpPr>
        <p:spPr>
          <a:xfrm>
            <a:off x="457300" y="2429475"/>
            <a:ext cx="6743700" cy="45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400">
                <a:latin typeface="Arial"/>
                <a:ea typeface="Arial"/>
                <a:cs typeface="Arial"/>
                <a:sym typeface="Arial"/>
              </a:rPr>
              <a:t>Sprint </a:t>
            </a:r>
            <a:r>
              <a:rPr lang="en" sz="1400">
                <a:latin typeface="Arial"/>
                <a:ea typeface="Arial"/>
                <a:cs typeface="Arial"/>
                <a:sym typeface="Arial"/>
              </a:rPr>
              <a:t>Iteration2</a:t>
            </a:r>
            <a:endParaRPr sz="1400">
              <a:latin typeface="Arial"/>
              <a:ea typeface="Arial"/>
              <a:cs typeface="Arial"/>
              <a:sym typeface="Arial"/>
            </a:endParaRPr>
          </a:p>
        </p:txBody>
      </p:sp>
      <p:sp>
        <p:nvSpPr>
          <p:cNvPr id="589" name="Google Shape;589;p42"/>
          <p:cNvSpPr txBox="1"/>
          <p:nvPr>
            <p:ph idx="4294967295" type="body"/>
          </p:nvPr>
        </p:nvSpPr>
        <p:spPr>
          <a:xfrm>
            <a:off x="4374550" y="2882725"/>
            <a:ext cx="6743700" cy="45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Arial"/>
                <a:ea typeface="Arial"/>
                <a:cs typeface="Arial"/>
                <a:sym typeface="Arial"/>
              </a:rPr>
              <a:t>Sprint </a:t>
            </a:r>
            <a:r>
              <a:rPr lang="en" sz="1400">
                <a:latin typeface="Arial"/>
                <a:ea typeface="Arial"/>
                <a:cs typeface="Arial"/>
                <a:sym typeface="Arial"/>
              </a:rPr>
              <a:t>Iteration3</a:t>
            </a:r>
            <a:endParaRPr sz="1400">
              <a:latin typeface="Arial"/>
              <a:ea typeface="Arial"/>
              <a:cs typeface="Arial"/>
              <a:sym typeface="Arial"/>
            </a:endParaRPr>
          </a:p>
          <a:p>
            <a:pPr indent="0" lvl="0" marL="0" rtl="0" algn="l">
              <a:lnSpc>
                <a:spcPct val="115000"/>
              </a:lnSpc>
              <a:spcBef>
                <a:spcPts val="1600"/>
              </a:spcBef>
              <a:spcAft>
                <a:spcPts val="1600"/>
              </a:spcAft>
              <a:buNone/>
            </a:pPr>
            <a:r>
              <a:t/>
            </a:r>
            <a:endParaRPr sz="14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3"/>
          <p:cNvSpPr txBox="1"/>
          <p:nvPr>
            <p:ph type="ctrTitle"/>
          </p:nvPr>
        </p:nvSpPr>
        <p:spPr>
          <a:xfrm>
            <a:off x="419775" y="151450"/>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Use Case Diagram</a:t>
            </a:r>
            <a:endParaRPr/>
          </a:p>
        </p:txBody>
      </p:sp>
      <p:grpSp>
        <p:nvGrpSpPr>
          <p:cNvPr id="595" name="Google Shape;595;p43"/>
          <p:cNvGrpSpPr/>
          <p:nvPr/>
        </p:nvGrpSpPr>
        <p:grpSpPr>
          <a:xfrm>
            <a:off x="7686105" y="-476250"/>
            <a:ext cx="2291257" cy="2922300"/>
            <a:chOff x="4882900" y="-64350"/>
            <a:chExt cx="2493750" cy="2922300"/>
          </a:xfrm>
        </p:grpSpPr>
        <p:sp>
          <p:nvSpPr>
            <p:cNvPr id="596" name="Google Shape;596;p43"/>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43"/>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43"/>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43"/>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3"/>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01" name="Google Shape;601;p43"/>
          <p:cNvPicPr preferRelativeResize="0"/>
          <p:nvPr/>
        </p:nvPicPr>
        <p:blipFill>
          <a:blip r:embed="rId3">
            <a:alphaModFix/>
          </a:blip>
          <a:stretch>
            <a:fillRect/>
          </a:stretch>
        </p:blipFill>
        <p:spPr>
          <a:xfrm>
            <a:off x="1636700" y="631850"/>
            <a:ext cx="5896625" cy="4406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4"/>
          <p:cNvSpPr txBox="1"/>
          <p:nvPr>
            <p:ph idx="1" type="body"/>
          </p:nvPr>
        </p:nvSpPr>
        <p:spPr>
          <a:xfrm>
            <a:off x="618825" y="991950"/>
            <a:ext cx="6743700" cy="357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latin typeface="Arial"/>
                <a:ea typeface="Arial"/>
                <a:cs typeface="Arial"/>
                <a:sym typeface="Arial"/>
              </a:rPr>
              <a:t>Overview</a:t>
            </a:r>
            <a:r>
              <a:rPr b="1" lang="en" sz="1600">
                <a:latin typeface="Arial"/>
                <a:ea typeface="Arial"/>
                <a:cs typeface="Arial"/>
                <a:sym typeface="Arial"/>
              </a:rPr>
              <a:t>:</a:t>
            </a:r>
            <a:endParaRPr b="1" sz="1600">
              <a:latin typeface="Arial"/>
              <a:ea typeface="Arial"/>
              <a:cs typeface="Arial"/>
              <a:sym typeface="Arial"/>
            </a:endParaRPr>
          </a:p>
          <a:p>
            <a:pPr indent="0" lvl="0" marL="0" rtl="0" algn="l">
              <a:lnSpc>
                <a:spcPct val="50000"/>
              </a:lnSpc>
              <a:spcBef>
                <a:spcPts val="0"/>
              </a:spcBef>
              <a:spcAft>
                <a:spcPts val="0"/>
              </a:spcAft>
              <a:buNone/>
            </a:pPr>
            <a:r>
              <a:t/>
            </a:r>
            <a:endParaRPr b="1" sz="1600">
              <a:latin typeface="Arial"/>
              <a:ea typeface="Arial"/>
              <a:cs typeface="Arial"/>
              <a:sym typeface="Arial"/>
            </a:endParaRPr>
          </a:p>
          <a:p>
            <a:pPr indent="0" lvl="0" marL="0" rtl="0" algn="l">
              <a:lnSpc>
                <a:spcPct val="115000"/>
              </a:lnSpc>
              <a:spcBef>
                <a:spcPts val="0"/>
              </a:spcBef>
              <a:spcAft>
                <a:spcPts val="0"/>
              </a:spcAft>
              <a:buNone/>
            </a:pPr>
            <a:r>
              <a:rPr lang="en" sz="1400">
                <a:latin typeface="Arial"/>
                <a:ea typeface="Arial"/>
                <a:cs typeface="Arial"/>
                <a:sym typeface="Arial"/>
              </a:rPr>
              <a:t>PennyWise is a robust application built on a client-server architecture with user-centric front-end and robust back-end. Our system is designed to be easily expanded and scalable. Each of our components will be within its container which reduces coupling and leads to future improvements. The Spring Boot back-end serves as a core in our application; it handles data processing and communication with the database.</a:t>
            </a:r>
            <a:endParaRPr sz="1700">
              <a:latin typeface="Arial"/>
              <a:ea typeface="Arial"/>
              <a:cs typeface="Arial"/>
              <a:sym typeface="Arial"/>
            </a:endParaRPr>
          </a:p>
          <a:p>
            <a:pPr indent="0" lvl="0" marL="0" rtl="0" algn="l">
              <a:lnSpc>
                <a:spcPct val="100000"/>
              </a:lnSpc>
              <a:spcBef>
                <a:spcPts val="0"/>
              </a:spcBef>
              <a:spcAft>
                <a:spcPts val="0"/>
              </a:spcAft>
              <a:buNone/>
            </a:pPr>
            <a:r>
              <a:t/>
            </a:r>
            <a:endParaRPr sz="1400">
              <a:latin typeface="Arial"/>
              <a:ea typeface="Arial"/>
              <a:cs typeface="Arial"/>
              <a:sym typeface="Arial"/>
            </a:endParaRPr>
          </a:p>
          <a:p>
            <a:pPr indent="0" lvl="0" marL="0" rtl="0" algn="l">
              <a:lnSpc>
                <a:spcPct val="100000"/>
              </a:lnSpc>
              <a:spcBef>
                <a:spcPts val="0"/>
              </a:spcBef>
              <a:spcAft>
                <a:spcPts val="0"/>
              </a:spcAft>
              <a:buNone/>
            </a:pPr>
            <a:r>
              <a:t/>
            </a:r>
            <a:endParaRPr sz="1400">
              <a:latin typeface="Arial"/>
              <a:ea typeface="Arial"/>
              <a:cs typeface="Arial"/>
              <a:sym typeface="Arial"/>
            </a:endParaRPr>
          </a:p>
        </p:txBody>
      </p:sp>
      <p:sp>
        <p:nvSpPr>
          <p:cNvPr id="607" name="Google Shape;607;p44"/>
          <p:cNvSpPr txBox="1"/>
          <p:nvPr>
            <p:ph type="ctrTitle"/>
          </p:nvPr>
        </p:nvSpPr>
        <p:spPr>
          <a:xfrm>
            <a:off x="618825" y="411675"/>
            <a:ext cx="3626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Design</a:t>
            </a:r>
            <a:endParaRPr/>
          </a:p>
        </p:txBody>
      </p:sp>
      <p:grpSp>
        <p:nvGrpSpPr>
          <p:cNvPr id="608" name="Google Shape;608;p44"/>
          <p:cNvGrpSpPr/>
          <p:nvPr/>
        </p:nvGrpSpPr>
        <p:grpSpPr>
          <a:xfrm>
            <a:off x="7686105" y="-476250"/>
            <a:ext cx="2291257" cy="2922300"/>
            <a:chOff x="4882900" y="-64350"/>
            <a:chExt cx="2493750" cy="2922300"/>
          </a:xfrm>
        </p:grpSpPr>
        <p:sp>
          <p:nvSpPr>
            <p:cNvPr id="609" name="Google Shape;609;p44"/>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44"/>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44"/>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44"/>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44"/>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